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20" r:id="rId4"/>
  </p:sldMasterIdLst>
  <p:notesMasterIdLst>
    <p:notesMasterId r:id="rId22"/>
  </p:notesMasterIdLst>
  <p:handoutMasterIdLst>
    <p:handoutMasterId r:id="rId23"/>
  </p:handoutMasterIdLst>
  <p:sldIdLst>
    <p:sldId id="576" r:id="rId5"/>
    <p:sldId id="583" r:id="rId6"/>
    <p:sldId id="589" r:id="rId7"/>
    <p:sldId id="591" r:id="rId8"/>
    <p:sldId id="590" r:id="rId9"/>
    <p:sldId id="592" r:id="rId10"/>
    <p:sldId id="594" r:id="rId11"/>
    <p:sldId id="596" r:id="rId12"/>
    <p:sldId id="599" r:id="rId13"/>
    <p:sldId id="601" r:id="rId14"/>
    <p:sldId id="595" r:id="rId15"/>
    <p:sldId id="597" r:id="rId16"/>
    <p:sldId id="598" r:id="rId17"/>
    <p:sldId id="600" r:id="rId18"/>
    <p:sldId id="602" r:id="rId19"/>
    <p:sldId id="588" r:id="rId20"/>
    <p:sldId id="578" r:id="rId21"/>
  </p:sldIdLst>
  <p:sldSz cx="12192000" cy="6858000"/>
  <p:notesSz cx="7099300" cy="102346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8"/>
    <a:srgbClr val="FDFDFD"/>
    <a:srgbClr val="FFFFFF"/>
    <a:srgbClr val="DADADB"/>
    <a:srgbClr val="E0E0E0"/>
    <a:srgbClr val="B5B5B7"/>
    <a:srgbClr val="157BB5"/>
    <a:srgbClr val="C7C7C7"/>
    <a:srgbClr val="FB1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E8A84-53CD-483D-BF16-43E312594078}" v="3376" dt="2026-07-08T08:48:37.936"/>
    <p1510:client id="{1F47EDDF-D6C1-D9D2-9C2F-61C788F3125D}" v="72" dt="2026-07-08T11:33:31.094"/>
    <p1510:client id="{31543C30-568A-4F18-9FB2-6BFB7DAAE6B1}" v="93" dt="2026-07-08T07:37:23.356"/>
    <p1510:client id="{443ED390-56A0-44E5-8AD6-A97DBC51ADD4}" v="2" dt="2026-07-08T10:39:23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66" y="54"/>
      </p:cViewPr>
      <p:guideLst>
        <p:guide orient="horz" pos="21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CARBAJOSA FERNANDEZ" userId="S::c.carbajosa@upm.es::8d7aff73-b70a-43cd-8a5c-b9a39b2a6298" providerId="AD" clId="Web-{1F47EDDF-D6C1-D9D2-9C2F-61C788F3125D}"/>
    <pc:docChg chg="modSld">
      <pc:chgData name="CARLOS CARBAJOSA FERNANDEZ" userId="S::c.carbajosa@upm.es::8d7aff73-b70a-43cd-8a5c-b9a39b2a6298" providerId="AD" clId="Web-{1F47EDDF-D6C1-D9D2-9C2F-61C788F3125D}" dt="2026-07-08T11:32:56.284" v="43"/>
      <pc:docMkLst>
        <pc:docMk/>
      </pc:docMkLst>
      <pc:sldChg chg="modSp">
        <pc:chgData name="CARLOS CARBAJOSA FERNANDEZ" userId="S::c.carbajosa@upm.es::8d7aff73-b70a-43cd-8a5c-b9a39b2a6298" providerId="AD" clId="Web-{1F47EDDF-D6C1-D9D2-9C2F-61C788F3125D}" dt="2026-07-08T11:32:56.284" v="43"/>
        <pc:sldMkLst>
          <pc:docMk/>
          <pc:sldMk cId="2404019365" sldId="578"/>
        </pc:sldMkLst>
        <pc:graphicFrameChg chg="mod modGraphic">
          <ac:chgData name="CARLOS CARBAJOSA FERNANDEZ" userId="S::c.carbajosa@upm.es::8d7aff73-b70a-43cd-8a5c-b9a39b2a6298" providerId="AD" clId="Web-{1F47EDDF-D6C1-D9D2-9C2F-61C788F3125D}" dt="2026-07-08T11:32:56.284" v="43"/>
          <ac:graphicFrameMkLst>
            <pc:docMk/>
            <pc:sldMk cId="2404019365" sldId="578"/>
            <ac:graphicFrameMk id="15" creationId="{705A97AA-55E6-6502-E0B6-3877652ACFDA}"/>
          </ac:graphicFrameMkLst>
        </pc:graphicFrameChg>
      </pc:sldChg>
    </pc:docChg>
  </pc:docChgLst>
  <pc:docChgLst>
    <pc:chgData name="Mikel Ogueta Gutiérrez" userId="0f9df752-02bd-4812-8099-8586618ef08e" providerId="ADAL" clId="{12F6DD11-BB2E-4100-A0E8-03194A0CDAC4}"/>
    <pc:docChg chg="modSld">
      <pc:chgData name="Mikel Ogueta Gutiérrez" userId="0f9df752-02bd-4812-8099-8586618ef08e" providerId="ADAL" clId="{12F6DD11-BB2E-4100-A0E8-03194A0CDAC4}" dt="2026-07-08T15:00:10.343" v="31" actId="20577"/>
      <pc:docMkLst>
        <pc:docMk/>
      </pc:docMkLst>
      <pc:sldChg chg="modSp mod">
        <pc:chgData name="Mikel Ogueta Gutiérrez" userId="0f9df752-02bd-4812-8099-8586618ef08e" providerId="ADAL" clId="{12F6DD11-BB2E-4100-A0E8-03194A0CDAC4}" dt="2026-07-08T15:00:10.343" v="31" actId="20577"/>
        <pc:sldMkLst>
          <pc:docMk/>
          <pc:sldMk cId="2404019365" sldId="578"/>
        </pc:sldMkLst>
        <pc:graphicFrameChg chg="modGraphic">
          <ac:chgData name="Mikel Ogueta Gutiérrez" userId="0f9df752-02bd-4812-8099-8586618ef08e" providerId="ADAL" clId="{12F6DD11-BB2E-4100-A0E8-03194A0CDAC4}" dt="2026-07-08T15:00:10.343" v="31" actId="20577"/>
          <ac:graphicFrameMkLst>
            <pc:docMk/>
            <pc:sldMk cId="2404019365" sldId="578"/>
            <ac:graphicFrameMk id="15" creationId="{705A97AA-55E6-6502-E0B6-3877652ACFDA}"/>
          </ac:graphicFrameMkLst>
        </pc:graphicFrameChg>
      </pc:sldChg>
      <pc:sldChg chg="modSp">
        <pc:chgData name="Mikel Ogueta Gutiérrez" userId="0f9df752-02bd-4812-8099-8586618ef08e" providerId="ADAL" clId="{12F6DD11-BB2E-4100-A0E8-03194A0CDAC4}" dt="2026-07-08T10:39:23.566" v="0"/>
        <pc:sldMkLst>
          <pc:docMk/>
          <pc:sldMk cId="2901010744" sldId="594"/>
        </pc:sldMkLst>
        <pc:spChg chg="mod">
          <ac:chgData name="Mikel Ogueta Gutiérrez" userId="0f9df752-02bd-4812-8099-8586618ef08e" providerId="ADAL" clId="{12F6DD11-BB2E-4100-A0E8-03194A0CDAC4}" dt="2026-07-08T10:39:23.566" v="0"/>
          <ac:spMkLst>
            <pc:docMk/>
            <pc:sldMk cId="2901010744" sldId="594"/>
            <ac:spMk id="5" creationId="{63913025-0E4D-7A1E-5F10-63DAD83F60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4E3D7F5-F79A-409C-8759-70AA50AD5EC2}" type="datetimeFigureOut">
              <a:rPr lang="es-ES"/>
              <a:pPr/>
              <a:t>08/07/2026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2EFE020-FBA9-41ED-A6F6-2B19308D8E7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003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FC5D186-2084-4221-9D53-FA52B75B23E6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37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 smtClean="0"/>
              <a:pPr/>
              <a:t>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32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9D95-E0E1-F099-3ADC-E3BE8D164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7E2DCA-A0B0-DE25-4EE9-1DACBE07D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A6641F-40FF-7ECC-E13E-6356C78CF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D5FDBF-81F7-AAEA-5283-E5529AD0F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9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1AC31-740B-6CC5-9CBE-D486D01A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B3BA05-1929-8DD3-1B09-A4D958AA1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8F5C188-CAD2-FE43-0160-CDDF04AE0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37E49-7B40-375B-5511-E7357A79A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85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AECAC-3A48-E12A-9622-2F03DA8F0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7805DF-6FF8-F196-49E2-F9EC1485E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D986C4-D67C-42B9-99E0-82218AEF1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B26B48-4254-A9EE-96B4-CAEF12257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210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418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415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22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560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B484-E2F7-6412-9EF6-94A692F86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9973AD3-FFB3-20C1-0889-FFB6BCFD3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BBFADE-CF1C-A2D2-1AC4-C3274708F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D95A2F-1D83-C482-7C6E-37DB5D653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457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331BB-B7D9-B84B-FE70-6295DC55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E979C54-D2A4-1B83-6B66-B2C64394E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0B8933-CDDF-FEF2-415B-F93F56747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6722E7-AA98-3E59-5697-DE47B4161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36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B466F-2B4A-5186-1BB5-A17B6108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9215E3-4E85-8856-3461-36F9CD752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A4E9F5-329F-EB38-BA4D-B1477693F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2FE871-87BB-5FE0-55B5-D3E0846C6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64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1E598-8305-66D9-9A9F-E3F891AFF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09A846F-C1F6-9079-6F6C-395080149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ED47FB-00A7-B974-6E5C-3ABAA2708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6B10F9-28DA-256E-1452-3ACA23116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756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0295E-FBBE-76E3-E4EC-7F55C2D3F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77883E-1736-01FC-CCAC-215E28251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52666D-1A2B-46F0-F87E-5C38C045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Presentación IDR</a:t>
            </a:r>
            <a:endParaRPr lang="en-US">
              <a:solidFill>
                <a:srgbClr val="444444"/>
              </a:solidFill>
            </a:endParaRPr>
          </a:p>
          <a:p>
            <a:r>
              <a:rPr lang="es-ES"/>
              <a:t>Presentación profesores</a:t>
            </a:r>
            <a:endParaRPr lang="en-US">
              <a:solidFill>
                <a:srgbClr val="444444"/>
              </a:solidFill>
            </a:endParaRPr>
          </a:p>
          <a:p>
            <a:r>
              <a:rPr lang="es-ES">
                <a:latin typeface="Arial"/>
                <a:ea typeface="ＭＳ Ｐゴシック"/>
                <a:cs typeface="Arial"/>
              </a:rPr>
              <a:t>Ubicaciones y habilidades</a:t>
            </a:r>
          </a:p>
          <a:p>
            <a:r>
              <a:rPr lang="es-ES"/>
              <a:t>Prácticas-TFG-TFM-Becas MEC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Presentación trabajos</a:t>
            </a:r>
            <a:endParaRPr lang="es-ES">
              <a:solidFill>
                <a:srgbClr val="444444"/>
              </a:solidFill>
            </a:endParaRPr>
          </a:p>
          <a:p>
            <a:r>
              <a:rPr lang="es-ES"/>
              <a:t>Tareas: Enviar CV, expediente, selección trabajos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922FC3-7B8A-5032-7E7B-AC658DFF9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5D186-2084-4221-9D53-FA52B75B23E6}" type="slidenum">
              <a:rPr lang="es-ES_tradnl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090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385C01B-3874-A095-EAAD-001C5B2F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90" y="101909"/>
            <a:ext cx="3157159" cy="1260000"/>
          </a:xfrm>
          <a:prstGeom prst="rect">
            <a:avLst/>
          </a:prstGeom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227D3FF-17D2-03E9-FC1E-BB67373559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205" y="101909"/>
            <a:ext cx="2371008" cy="126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A16D622-2CC9-0CCE-8D55-688B8638DB1D}"/>
              </a:ext>
            </a:extLst>
          </p:cNvPr>
          <p:cNvSpPr txBox="1"/>
          <p:nvPr userDrawn="1"/>
        </p:nvSpPr>
        <p:spPr>
          <a:xfrm>
            <a:off x="5109328" y="164406"/>
            <a:ext cx="4465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Instituto Universitario</a:t>
            </a:r>
          </a:p>
          <a:p>
            <a:pPr algn="r"/>
            <a:r>
              <a:rPr lang="es-ES" sz="240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Ignacio Da Riva</a:t>
            </a:r>
          </a:p>
          <a:p>
            <a:pPr algn="r"/>
            <a:r>
              <a:rPr lang="es-ES" sz="2400" b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Investigación Aeroespacial</a:t>
            </a:r>
            <a:endParaRPr lang="es-ES" sz="24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4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C6EC37-2368-4A3B-96A5-B2A1BA7EA1D4}"/>
              </a:ext>
            </a:extLst>
          </p:cNvPr>
          <p:cNvSpPr txBox="1"/>
          <p:nvPr userDrawn="1"/>
        </p:nvSpPr>
        <p:spPr>
          <a:xfrm>
            <a:off x="11469283" y="6536977"/>
            <a:ext cx="72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741BDC-97A1-4836-8D29-485FDD874D18}" type="slidenum">
              <a:rPr lang="es-ES" sz="1200" smtClean="0"/>
              <a:pPr algn="ctr"/>
              <a:t>‹Nº›</a:t>
            </a:fld>
            <a:r>
              <a:rPr lang="es-ES" sz="1200"/>
              <a:t>/15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ED43A11-F44B-407D-AC9C-023BCEA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" y="720000"/>
            <a:ext cx="8402698" cy="4891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9C07BE-C93C-4D8D-89CD-A518F70AA024}"/>
              </a:ext>
            </a:extLst>
          </p:cNvPr>
          <p:cNvSpPr>
            <a:spLocks noChangeAspect="1"/>
          </p:cNvSpPr>
          <p:nvPr userDrawn="1"/>
        </p:nvSpPr>
        <p:spPr>
          <a:xfrm>
            <a:off x="-1" y="-1"/>
            <a:ext cx="12191999" cy="71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6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n que contiene firmar, alimentos&#10;&#10;Descripción generada automáticamente">
            <a:extLst>
              <a:ext uri="{FF2B5EF4-FFF2-40B4-BE49-F238E27FC236}">
                <a16:creationId xmlns:a16="http://schemas.microsoft.com/office/drawing/2014/main" id="{A6FFC13D-02FD-478E-9898-D4E8DB413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4887"/>
            <a:ext cx="816793" cy="628425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DDC9193-C2BA-42C0-8141-E752E60DED2A}"/>
              </a:ext>
            </a:extLst>
          </p:cNvPr>
          <p:cNvCxnSpPr>
            <a:cxnSpLocks noChangeAspect="1"/>
          </p:cNvCxnSpPr>
          <p:nvPr userDrawn="1"/>
        </p:nvCxnSpPr>
        <p:spPr>
          <a:xfrm flipV="1">
            <a:off x="967542" y="71316"/>
            <a:ext cx="0" cy="57556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Título">
            <a:extLst>
              <a:ext uri="{FF2B5EF4-FFF2-40B4-BE49-F238E27FC236}">
                <a16:creationId xmlns:a16="http://schemas.microsoft.com/office/drawing/2014/main" id="{1DCF8E07-6F03-4B8B-967C-161D1177686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8018987" y="71316"/>
            <a:ext cx="2834640" cy="57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20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Instituto Universitario</a:t>
            </a:r>
          </a:p>
          <a:p>
            <a:pPr algn="r"/>
            <a:r>
              <a:rPr lang="es-ES" sz="120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Ignacio Da Riva</a:t>
            </a:r>
          </a:p>
          <a:p>
            <a:pPr algn="r"/>
            <a:r>
              <a:rPr lang="es-ES" sz="1200" b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Investigación Aeroespacial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AE3EE9-2523-4BF5-8FF0-E213A4DF3C8D}"/>
              </a:ext>
            </a:extLst>
          </p:cNvPr>
          <p:cNvCxnSpPr>
            <a:cxnSpLocks noChangeAspect="1"/>
          </p:cNvCxnSpPr>
          <p:nvPr userDrawn="1"/>
        </p:nvCxnSpPr>
        <p:spPr>
          <a:xfrm flipV="1">
            <a:off x="8734835" y="97746"/>
            <a:ext cx="0" cy="57556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B86A189D-AC24-DFD1-B7DA-8F7C6107D8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531" y="44099"/>
            <a:ext cx="1185504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mikel.ogueta@upm.es" TargetMode="External"/><Relationship Id="rId3" Type="http://schemas.openxmlformats.org/officeDocument/2006/relationships/hyperlink" Target="mailto:c.carbajosa@upm.es" TargetMode="External"/><Relationship Id="rId7" Type="http://schemas.openxmlformats.org/officeDocument/2006/relationships/hyperlink" Target="mailto:alejandro.martinezcava@upm.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.cardenas@upm.es" TargetMode="External"/><Relationship Id="rId5" Type="http://schemas.openxmlformats.org/officeDocument/2006/relationships/hyperlink" Target="mailto:omar.gomez@upm.es" TargetMode="External"/><Relationship Id="rId4" Type="http://schemas.openxmlformats.org/officeDocument/2006/relationships/hyperlink" Target="mailto:s.franchini@upm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C32BB7-2A70-4BF4-80E5-22CF25C1D0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03387" y="2574985"/>
            <a:ext cx="8785225" cy="208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rgbClr val="157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 </a:t>
            </a:r>
            <a:r>
              <a:rPr lang="es-ES" sz="3200" noProof="0">
                <a:solidFill>
                  <a:srgbClr val="157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lang="en-US" sz="3200">
                <a:solidFill>
                  <a:srgbClr val="157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PC-TFG-TFM</a:t>
            </a:r>
          </a:p>
          <a:p>
            <a:pPr marL="0" indent="0" algn="ctr">
              <a:buNone/>
            </a:pPr>
            <a:endParaRPr lang="en-US" sz="3200">
              <a:solidFill>
                <a:srgbClr val="157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3200">
                <a:solidFill>
                  <a:srgbClr val="157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2026/2027</a:t>
            </a:r>
          </a:p>
        </p:txBody>
      </p:sp>
    </p:spTree>
    <p:extLst>
      <p:ext uri="{BB962C8B-B14F-4D97-AF65-F5344CB8AC3E}">
        <p14:creationId xmlns:p14="http://schemas.microsoft.com/office/powerpoint/2010/main" val="24342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A1206-F616-8C27-251D-42CC9E4DC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TFE architectural membrane - BC PLACE STADIUM - FabriTec Structures - for  tensile structures / for public spaces / roof">
            <a:extLst>
              <a:ext uri="{FF2B5EF4-FFF2-40B4-BE49-F238E27FC236}">
                <a16:creationId xmlns:a16="http://schemas.microsoft.com/office/drawing/2014/main" id="{EC6DA464-9AC8-C2B6-4059-2CD3F56D4C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88" y="4821244"/>
            <a:ext cx="2467885" cy="209770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8560C23-0019-DD9D-13B0-EB2B5CEE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Simulación CFD del flujo sobre una cubierta de membrana tensada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E26701-20A3-D536-43F4-28ABB0A48BF6}"/>
              </a:ext>
            </a:extLst>
          </p:cNvPr>
          <p:cNvGrpSpPr/>
          <p:nvPr/>
        </p:nvGrpSpPr>
        <p:grpSpPr>
          <a:xfrm>
            <a:off x="234799" y="1867111"/>
            <a:ext cx="5629470" cy="4899449"/>
            <a:chOff x="191256" y="1859854"/>
            <a:chExt cx="5629470" cy="4899449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22A6AB0-563B-FF82-F6A6-9ACDABF7B7E0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13EA328D-2ABB-E588-8863-A1364D71EF6F}"/>
                </a:ext>
              </a:extLst>
            </p:cNvPr>
            <p:cNvSpPr/>
            <p:nvPr/>
          </p:nvSpPr>
          <p:spPr>
            <a:xfrm>
              <a:off x="194366" y="2368925"/>
              <a:ext cx="5626360" cy="439037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Documentación y generación de reporte de cargas de viento sobre estructuras tipo “membrana”. 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Documentación de puesta a punto de simulaciones CFD para Ingeniería del Viento (ABL).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Simulaciones 2D y 3D de geometrías canónicas (</a:t>
              </a:r>
              <a:r>
                <a:rPr lang="es-ES" sz="1600" err="1">
                  <a:solidFill>
                    <a:schemeClr val="tx1"/>
                  </a:solidFill>
                </a:rPr>
                <a:t>paraboiloide</a:t>
              </a:r>
              <a:r>
                <a:rPr lang="es-ES" sz="1600">
                  <a:solidFill>
                    <a:schemeClr val="tx1"/>
                  </a:solidFill>
                </a:rPr>
                <a:t>/hiperboloide), con disponibilidad de datos para </a:t>
              </a:r>
              <a:r>
                <a:rPr lang="es-ES" sz="1600" u="sng">
                  <a:solidFill>
                    <a:schemeClr val="tx1"/>
                  </a:solidFill>
                </a:rPr>
                <a:t>validación experimental</a:t>
              </a:r>
              <a:r>
                <a:rPr lang="es-ES" sz="1600">
                  <a:solidFill>
                    <a:schemeClr val="tx1"/>
                  </a:solidFill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Simulado y </a:t>
              </a:r>
              <a:r>
                <a:rPr lang="es-ES" sz="1600" err="1">
                  <a:solidFill>
                    <a:schemeClr val="tx1"/>
                  </a:solidFill>
                </a:rPr>
                <a:t>postprocesado</a:t>
              </a:r>
              <a:r>
                <a:rPr lang="es-ES" sz="1600">
                  <a:solidFill>
                    <a:schemeClr val="tx1"/>
                  </a:solidFill>
                </a:rPr>
                <a:t> de datos.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(</a:t>
              </a:r>
              <a:r>
                <a:rPr lang="es-ES" sz="1600" err="1">
                  <a:solidFill>
                    <a:schemeClr val="tx1"/>
                  </a:solidFill>
                </a:rPr>
                <a:t>opt</a:t>
              </a:r>
              <a:r>
                <a:rPr lang="es-ES" sz="1600">
                  <a:solidFill>
                    <a:schemeClr val="tx1"/>
                  </a:solidFill>
                </a:rPr>
                <a:t>) – Comparativa de resultados entre atmósfera terrestre y marciana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A12C230C-373A-9BA9-356E-3686401BB3D5}"/>
              </a:ext>
            </a:extLst>
          </p:cNvPr>
          <p:cNvGrpSpPr/>
          <p:nvPr/>
        </p:nvGrpSpPr>
        <p:grpSpPr>
          <a:xfrm>
            <a:off x="6327731" y="1595866"/>
            <a:ext cx="5626360" cy="797930"/>
            <a:chOff x="237909" y="4238749"/>
            <a:chExt cx="5626360" cy="79793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15AB822B-14F9-2198-B4FF-72760AFBF98B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961478DF-ACC3-36AF-6EDE-96C283FCC2F9}"/>
                </a:ext>
              </a:extLst>
            </p:cNvPr>
            <p:cNvSpPr/>
            <p:nvPr/>
          </p:nvSpPr>
          <p:spPr>
            <a:xfrm>
              <a:off x="4345109" y="4238749"/>
              <a:ext cx="1519160" cy="7979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ANSYS Fluent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 + 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84BF495A-832F-79D3-6301-619385434580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F1E2FBF1-E8C0-B952-AD81-C9C0F110D125}"/>
              </a:ext>
            </a:extLst>
          </p:cNvPr>
          <p:cNvGrpSpPr/>
          <p:nvPr/>
        </p:nvGrpSpPr>
        <p:grpSpPr>
          <a:xfrm>
            <a:off x="6327731" y="2664304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D9DB167-0421-8D77-18B6-DA5A789CE78B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247545CF-D935-9EBC-E18F-45412269E2DE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Alex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C8B3A5B-09C3-0C56-5DE7-A19CD870629F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DB49803-7533-7977-C187-3CC7C611AA92}"/>
              </a:ext>
            </a:extLst>
          </p:cNvPr>
          <p:cNvGrpSpPr/>
          <p:nvPr/>
        </p:nvGrpSpPr>
        <p:grpSpPr>
          <a:xfrm>
            <a:off x="7106487" y="3223394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E0021276-186E-3B1B-3897-3987731A358D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</a:t>
              </a:r>
              <a:r>
                <a: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TFG</a:t>
              </a:r>
              <a:r>
                <a:rPr lang="es-ES" sz="1600">
                  <a:solidFill>
                    <a:schemeClr val="tx1"/>
                  </a:solidFill>
                </a:rPr>
                <a:t>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5FBA96CF-AF60-712A-1BB7-8EEBBEBBDAD0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7B54F5B0-080C-6CF1-F733-91FD02E9AAE2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CD078E-1917-2605-8A64-E07768C30AD7}"/>
              </a:ext>
            </a:extLst>
          </p:cNvPr>
          <p:cNvSpPr txBox="1"/>
          <p:nvPr/>
        </p:nvSpPr>
        <p:spPr>
          <a:xfrm>
            <a:off x="1718761" y="1164914"/>
            <a:ext cx="5159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Evaluar mediante métodos numéricos la generación de cargas de viento en estructuras de cubierta tipo membrana.</a:t>
            </a:r>
          </a:p>
        </p:txBody>
      </p:sp>
      <p:pic>
        <p:nvPicPr>
          <p:cNvPr id="10" name="Imagen 9" descr="PTFE Tensile Membrane for Stadium Roof Manufacturer &amp; Supplier |  Relleflooring.com">
            <a:extLst>
              <a:ext uri="{FF2B5EF4-FFF2-40B4-BE49-F238E27FC236}">
                <a16:creationId xmlns:a16="http://schemas.microsoft.com/office/drawing/2014/main" id="{E782573C-68E3-C729-38F2-21211ECE8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877" y="3645304"/>
            <a:ext cx="2881950" cy="1537040"/>
          </a:xfrm>
          <a:prstGeom prst="rect">
            <a:avLst/>
          </a:prstGeom>
        </p:spPr>
      </p:pic>
      <p:pic>
        <p:nvPicPr>
          <p:cNvPr id="11" name="Imagen 10" descr="Why Inflatable Habitats Are The Key To A Mars Colony!">
            <a:extLst>
              <a:ext uri="{FF2B5EF4-FFF2-40B4-BE49-F238E27FC236}">
                <a16:creationId xmlns:a16="http://schemas.microsoft.com/office/drawing/2014/main" id="{C69B7CB1-C4C4-A285-762C-9918F8126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47" y="4094483"/>
            <a:ext cx="3120889" cy="17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D4A67-122B-BD3B-006E-3BF730527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941175D-159F-7131-99BE-28C31C17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Desarrollo de un sistema base-</a:t>
            </a:r>
            <a:r>
              <a:rPr lang="es-ES" err="1"/>
              <a:t>pivot</a:t>
            </a:r>
            <a:r>
              <a:rPr lang="es-ES"/>
              <a:t> para ensayos en túnel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DCD4A4-167A-9E10-F665-51FC3E2920B0}"/>
              </a:ext>
            </a:extLst>
          </p:cNvPr>
          <p:cNvGrpSpPr/>
          <p:nvPr/>
        </p:nvGrpSpPr>
        <p:grpSpPr>
          <a:xfrm>
            <a:off x="234799" y="1867111"/>
            <a:ext cx="5629470" cy="3365288"/>
            <a:chOff x="191256" y="1859854"/>
            <a:chExt cx="5629470" cy="336528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16044C8C-C6A1-63D1-EB4A-0249F15C7832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A1B53A19-110F-2D1D-1BC3-0C257D49ABE0}"/>
                </a:ext>
              </a:extLst>
            </p:cNvPr>
            <p:cNvSpPr/>
            <p:nvPr/>
          </p:nvSpPr>
          <p:spPr>
            <a:xfrm>
              <a:off x="194366" y="2368925"/>
              <a:ext cx="5626360" cy="28562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Revisión bibliográfica de modelos base-</a:t>
              </a:r>
              <a:r>
                <a:rPr lang="es-ES" sz="1600" err="1">
                  <a:solidFill>
                    <a:schemeClr val="tx1"/>
                  </a:solidFill>
                </a:rPr>
                <a:t>pivot</a:t>
              </a:r>
              <a:endParaRPr lang="es-ES" sz="1600">
                <a:solidFill>
                  <a:schemeClr val="tx1"/>
                </a:solidFill>
              </a:endParaRP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Diseño en CAD de un modelo base-</a:t>
              </a:r>
              <a:r>
                <a:rPr lang="es-ES" sz="1600" err="1">
                  <a:solidFill>
                    <a:schemeClr val="tx1"/>
                  </a:solidFill>
                </a:rPr>
                <a:t>pivot</a:t>
              </a:r>
              <a:r>
                <a:rPr lang="es-ES" sz="1600">
                  <a:solidFill>
                    <a:schemeClr val="tx1"/>
                  </a:solidFill>
                </a:rPr>
                <a:t> compatible para los túneles IDR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Fabricación de un prototipo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Ensayo en túnel aerodinámico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Análisis de resultados y comparación con resultados abiertos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9CDFE3B-99B0-B049-D894-C7AC04AD7728}"/>
              </a:ext>
            </a:extLst>
          </p:cNvPr>
          <p:cNvGrpSpPr/>
          <p:nvPr/>
        </p:nvGrpSpPr>
        <p:grpSpPr>
          <a:xfrm>
            <a:off x="223545" y="5423349"/>
            <a:ext cx="5626360" cy="640346"/>
            <a:chOff x="237909" y="4317253"/>
            <a:chExt cx="5626360" cy="64034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6181404-2BA0-1399-FA4C-1ECDC6DF153D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5ECDA945-8692-3681-3E25-90FAE291D071}"/>
                </a:ext>
              </a:extLst>
            </p:cNvPr>
            <p:cNvSpPr/>
            <p:nvPr/>
          </p:nvSpPr>
          <p:spPr>
            <a:xfrm>
              <a:off x="4345109" y="4317253"/>
              <a:ext cx="1519160" cy="6403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696D97D7-183A-BA91-7FD3-D1743AB962DA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3AE9F91-2B33-473F-D133-E49BE3213836}"/>
              </a:ext>
            </a:extLst>
          </p:cNvPr>
          <p:cNvGrpSpPr/>
          <p:nvPr/>
        </p:nvGrpSpPr>
        <p:grpSpPr>
          <a:xfrm>
            <a:off x="237909" y="6342921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37492D86-199D-5960-886A-06936F468451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B802DF87-9202-4779-5363-C5E185CE555A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Mikel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45EF140F-A61B-F4A7-298F-2DC4E9E91269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95A66E38-1BBD-1866-8C3C-175C7FF716DC}"/>
              </a:ext>
            </a:extLst>
          </p:cNvPr>
          <p:cNvGrpSpPr/>
          <p:nvPr/>
        </p:nvGrpSpPr>
        <p:grpSpPr>
          <a:xfrm>
            <a:off x="7045527" y="4026758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8022B648-3EEB-8E5D-879D-E909555AD326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35DB1F8B-6987-DCEB-76D9-A7A602A7AAF4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err="1">
                  <a:solidFill>
                    <a:schemeClr val="tx1"/>
                  </a:solidFill>
                </a:rPr>
                <a:t>Montegancedo</a:t>
              </a:r>
              <a:endParaRPr lang="es-ES" sz="16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7C6B5C77-E25A-83F7-E5D6-C6E58ED9C8CB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0BAA37-CA58-FCDF-E670-BD1CAF3F1D9F}"/>
              </a:ext>
            </a:extLst>
          </p:cNvPr>
          <p:cNvSpPr txBox="1"/>
          <p:nvPr/>
        </p:nvSpPr>
        <p:spPr>
          <a:xfrm>
            <a:off x="1718761" y="1228285"/>
            <a:ext cx="8754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Diseño y construcción de un sistema base-</a:t>
            </a:r>
            <a:r>
              <a:rPr lang="es-ES" sz="1600" err="1">
                <a:latin typeface="+mn-lt"/>
              </a:rPr>
              <a:t>pivot</a:t>
            </a:r>
            <a:endParaRPr lang="es-ES" sz="1600">
              <a:latin typeface="+mn-lt"/>
            </a:endParaRPr>
          </a:p>
        </p:txBody>
      </p:sp>
      <p:pic>
        <p:nvPicPr>
          <p:cNvPr id="11" name="Marcador de contenido 14">
            <a:extLst>
              <a:ext uri="{FF2B5EF4-FFF2-40B4-BE49-F238E27FC236}">
                <a16:creationId xmlns:a16="http://schemas.microsoft.com/office/drawing/2014/main" id="{053399CB-E69D-FCFF-0A0D-C0B23CE5C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07" y="1209151"/>
            <a:ext cx="5088056" cy="26356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6F64F46-98B7-6D39-E1D1-045D20B00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107" y="4617114"/>
            <a:ext cx="2896949" cy="20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F8AF0-58F9-0E2D-8C1A-72CDCBDA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5D2A9E4-F601-8F3A-E1E4-CA0BF298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Ensayos con balanza de alta frecuencia (HFFB) de un edificio patrón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1B0C8D-8E4B-DB0D-9BF0-F0D423999AD3}"/>
              </a:ext>
            </a:extLst>
          </p:cNvPr>
          <p:cNvGrpSpPr/>
          <p:nvPr/>
        </p:nvGrpSpPr>
        <p:grpSpPr>
          <a:xfrm>
            <a:off x="234799" y="1867111"/>
            <a:ext cx="5629470" cy="3365288"/>
            <a:chOff x="191256" y="1859854"/>
            <a:chExt cx="5629470" cy="336528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A6633B8B-1350-171C-B42B-D493DC4D87DE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280DDB6E-75BD-1DA9-2D5A-B1A8A64D8CF8}"/>
                </a:ext>
              </a:extLst>
            </p:cNvPr>
            <p:cNvSpPr/>
            <p:nvPr/>
          </p:nvSpPr>
          <p:spPr>
            <a:xfrm>
              <a:off x="194366" y="2368925"/>
              <a:ext cx="5626360" cy="28562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Revisión bibliográfica del edificio patrón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Diseño en CAD de un modelo compatible para los túneles IDR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Fabricación de un prototipo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Ensayo en túnel aerodinámico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Análisis de resultados y comparación con resultados abiertos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8C6EDF8-CC06-8CDA-3113-F54FB51A4B0F}"/>
              </a:ext>
            </a:extLst>
          </p:cNvPr>
          <p:cNvGrpSpPr/>
          <p:nvPr/>
        </p:nvGrpSpPr>
        <p:grpSpPr>
          <a:xfrm>
            <a:off x="223545" y="5423349"/>
            <a:ext cx="5626360" cy="640346"/>
            <a:chOff x="237909" y="4317253"/>
            <a:chExt cx="5626360" cy="64034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BB1A7E0-EBD3-960B-FD20-6D0A24CE4348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BB2269BC-306A-EF7F-0CAB-28227D946304}"/>
                </a:ext>
              </a:extLst>
            </p:cNvPr>
            <p:cNvSpPr/>
            <p:nvPr/>
          </p:nvSpPr>
          <p:spPr>
            <a:xfrm>
              <a:off x="4345109" y="4317253"/>
              <a:ext cx="1519160" cy="6403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836D4447-B173-840B-A9A8-8CDCDBB50EEE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FC776239-2F86-4A62-A6AF-AB9DD6519D3C}"/>
              </a:ext>
            </a:extLst>
          </p:cNvPr>
          <p:cNvGrpSpPr/>
          <p:nvPr/>
        </p:nvGrpSpPr>
        <p:grpSpPr>
          <a:xfrm>
            <a:off x="237909" y="6342921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6A8CE391-AE37-6B5B-0F98-F295F9F8E410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778CD371-2DCA-050F-053D-A2EF9C995D40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Mikel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BEF58EF6-D3E0-0CCA-83DF-1239607D0B7E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085EBE0-9FF0-EB65-F785-3F33F6F0242C}"/>
              </a:ext>
            </a:extLst>
          </p:cNvPr>
          <p:cNvGrpSpPr/>
          <p:nvPr/>
        </p:nvGrpSpPr>
        <p:grpSpPr>
          <a:xfrm>
            <a:off x="7353345" y="6063695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BC4EE6D9-5CF3-1B5D-2441-307A7FF82FA1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BE5E64D1-2BBA-CCA6-5D02-D4A66BDC74CD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err="1">
                  <a:solidFill>
                    <a:schemeClr val="tx1"/>
                  </a:solidFill>
                </a:rPr>
                <a:t>Montegancedo</a:t>
              </a:r>
              <a:endParaRPr lang="es-ES" sz="16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BFFE5619-740E-1E2E-CE94-23669DD42C09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pic>
        <p:nvPicPr>
          <p:cNvPr id="9" name="Imagen 8" descr="Examination of experimental variability in HFFB testing of a tall building  under multi-directional winds - ScienceDirect">
            <a:extLst>
              <a:ext uri="{FF2B5EF4-FFF2-40B4-BE49-F238E27FC236}">
                <a16:creationId xmlns:a16="http://schemas.microsoft.com/office/drawing/2014/main" id="{4A08143E-B6E8-AAF7-28D0-657CE578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817" y="1346002"/>
            <a:ext cx="3838093" cy="453388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1F450C5-5552-A07E-59A8-753F86BC3FBF}"/>
              </a:ext>
            </a:extLst>
          </p:cNvPr>
          <p:cNvSpPr txBox="1"/>
          <p:nvPr/>
        </p:nvSpPr>
        <p:spPr>
          <a:xfrm>
            <a:off x="1718761" y="1228285"/>
            <a:ext cx="5626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Realizar ensayos y comparar resultados de un </a:t>
            </a:r>
            <a:r>
              <a:rPr lang="es-ES" sz="1600" err="1">
                <a:latin typeface="+mn-lt"/>
              </a:rPr>
              <a:t>benchmark</a:t>
            </a:r>
            <a:r>
              <a:rPr lang="es-ES" sz="1600">
                <a:latin typeface="+mn-lt"/>
              </a:rPr>
              <a:t> (patrón)</a:t>
            </a:r>
          </a:p>
        </p:txBody>
      </p:sp>
    </p:spTree>
    <p:extLst>
      <p:ext uri="{BB962C8B-B14F-4D97-AF65-F5344CB8AC3E}">
        <p14:creationId xmlns:p14="http://schemas.microsoft.com/office/powerpoint/2010/main" val="4598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B746-E9F6-B71A-373D-28F22FA8B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13855CF-3DF2-D982-E608-799A5500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Ensayos de puentes completos en túnel de viento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C24963-5769-89F8-4D1C-A8A55AFF95C2}"/>
              </a:ext>
            </a:extLst>
          </p:cNvPr>
          <p:cNvGrpSpPr/>
          <p:nvPr/>
        </p:nvGrpSpPr>
        <p:grpSpPr>
          <a:xfrm>
            <a:off x="234799" y="1867110"/>
            <a:ext cx="5629470" cy="2421209"/>
            <a:chOff x="191256" y="1859854"/>
            <a:chExt cx="5629470" cy="294591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910D137B-2C86-F633-004F-1474B42165CF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B61CD92E-4D7D-EB31-A4E1-00E0A7B2B0AC}"/>
                </a:ext>
              </a:extLst>
            </p:cNvPr>
            <p:cNvSpPr/>
            <p:nvPr/>
          </p:nvSpPr>
          <p:spPr>
            <a:xfrm>
              <a:off x="194366" y="2394442"/>
              <a:ext cx="5626360" cy="241132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Revisión bibliográfica de los ensayos de puente completo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Elaboración de una hoja de ruta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Diseño de las primeras fases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Ensayos estructurales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Análisis de resultados 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A8787556-1D70-9EF9-4C98-E4D2CB1ABB70}"/>
              </a:ext>
            </a:extLst>
          </p:cNvPr>
          <p:cNvGrpSpPr/>
          <p:nvPr/>
        </p:nvGrpSpPr>
        <p:grpSpPr>
          <a:xfrm>
            <a:off x="223545" y="5423349"/>
            <a:ext cx="5626360" cy="640346"/>
            <a:chOff x="237909" y="4317253"/>
            <a:chExt cx="5626360" cy="64034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EB786500-7AC8-0C23-977F-796245CA9E93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F5D56F24-C100-9434-BDA2-FE4F6C115845}"/>
                </a:ext>
              </a:extLst>
            </p:cNvPr>
            <p:cNvSpPr/>
            <p:nvPr/>
          </p:nvSpPr>
          <p:spPr>
            <a:xfrm>
              <a:off x="4345109" y="4317253"/>
              <a:ext cx="1519160" cy="6403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BA259484-3078-40B3-4818-46CD39439FC2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28F481A-80C8-E66A-F016-D3742711BEB8}"/>
              </a:ext>
            </a:extLst>
          </p:cNvPr>
          <p:cNvGrpSpPr/>
          <p:nvPr/>
        </p:nvGrpSpPr>
        <p:grpSpPr>
          <a:xfrm>
            <a:off x="237909" y="6342921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F82B420-3E45-0BE6-554A-97492259B7EB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B496392E-A49C-173C-D0BA-A6A89DB571D9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Mikel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6922CAAE-BE26-50FC-C774-9CF831295E65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016A764-BD59-1EC8-5A7C-3DA7BBB55EDD}"/>
              </a:ext>
            </a:extLst>
          </p:cNvPr>
          <p:cNvGrpSpPr/>
          <p:nvPr/>
        </p:nvGrpSpPr>
        <p:grpSpPr>
          <a:xfrm>
            <a:off x="1058959" y="4558558"/>
            <a:ext cx="4211753" cy="640345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D7E7B89E-09BA-8BFD-045B-AB856976D640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6933E079-E442-8C93-C340-CB117B941170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 err="1">
                  <a:solidFill>
                    <a:schemeClr val="tx1"/>
                  </a:solidFill>
                </a:rPr>
                <a:t>Montegancedo</a:t>
              </a:r>
              <a:endParaRPr lang="es-ES" sz="16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7A282669-0A0E-30A6-B4B5-983AE4EF06FD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E9B080-BD3C-9BBB-643A-3D2EDC6A3374}"/>
              </a:ext>
            </a:extLst>
          </p:cNvPr>
          <p:cNvSpPr txBox="1"/>
          <p:nvPr/>
        </p:nvSpPr>
        <p:spPr>
          <a:xfrm>
            <a:off x="1718761" y="1228285"/>
            <a:ext cx="6836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Evaluar la posibilidad de realizar un ensayo de puente completo en IDR/UPM </a:t>
            </a:r>
          </a:p>
        </p:txBody>
      </p:sp>
      <p:pic>
        <p:nvPicPr>
          <p:cNvPr id="10" name="Imagen 9" descr="wind tunnel testing of a suspension bridge">
            <a:extLst>
              <a:ext uri="{FF2B5EF4-FFF2-40B4-BE49-F238E27FC236}">
                <a16:creationId xmlns:a16="http://schemas.microsoft.com/office/drawing/2014/main" id="{79D18BF6-A06D-DB5B-25E4-196B50117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25" y="3856046"/>
            <a:ext cx="3592672" cy="2694504"/>
          </a:xfrm>
          <a:prstGeom prst="rect">
            <a:avLst/>
          </a:prstGeom>
        </p:spPr>
      </p:pic>
      <p:pic>
        <p:nvPicPr>
          <p:cNvPr id="11" name="Imagen 10" descr="Wind tunnel tests and numerical approach for long span bridges: The Messina  bridge - ScienceDirect">
            <a:extLst>
              <a:ext uri="{FF2B5EF4-FFF2-40B4-BE49-F238E27FC236}">
                <a16:creationId xmlns:a16="http://schemas.microsoft.com/office/drawing/2014/main" id="{B27621EE-0822-1342-8881-B4266EB5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797" y="1147045"/>
            <a:ext cx="3335334" cy="25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E33B2-8291-ECFD-00F9-1FFCE8B7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ish Bone Active Camber morphing airfoil wind tunnel at rest ...">
            <a:extLst>
              <a:ext uri="{FF2B5EF4-FFF2-40B4-BE49-F238E27FC236}">
                <a16:creationId xmlns:a16="http://schemas.microsoft.com/office/drawing/2014/main" id="{303879D0-3BEA-422E-0568-80A4C85D2D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686" y="4603891"/>
            <a:ext cx="3475751" cy="189326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B38B7CD-D730-B424-8ADA-FAA239DE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Desarrollo de un sistema de </a:t>
            </a:r>
            <a:r>
              <a:rPr lang="es-ES" err="1"/>
              <a:t>morphing</a:t>
            </a:r>
            <a:endParaRPr lang="es-E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F3840E-36C7-95E4-22D3-17DA1D5352B4}"/>
              </a:ext>
            </a:extLst>
          </p:cNvPr>
          <p:cNvGrpSpPr/>
          <p:nvPr/>
        </p:nvGrpSpPr>
        <p:grpSpPr>
          <a:xfrm>
            <a:off x="234798" y="1867109"/>
            <a:ext cx="5758597" cy="2627669"/>
            <a:chOff x="191256" y="1859854"/>
            <a:chExt cx="5629470" cy="261507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4DFB4F5-DCC5-3FF4-A3A5-F30AFE88A596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9BE2E9FE-0400-9CD6-4CE6-FC2362C5F80D}"/>
                </a:ext>
              </a:extLst>
            </p:cNvPr>
            <p:cNvSpPr/>
            <p:nvPr/>
          </p:nvSpPr>
          <p:spPr>
            <a:xfrm>
              <a:off x="194366" y="2526625"/>
              <a:ext cx="5626360" cy="19482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Revisión bibliográfica de las técnicas de </a:t>
              </a:r>
              <a:r>
                <a:rPr lang="es-ES" sz="1600" err="1">
                  <a:solidFill>
                    <a:schemeClr val="tx1"/>
                  </a:solidFill>
                </a:rPr>
                <a:t>morphing</a:t>
              </a:r>
              <a:r>
                <a:rPr lang="es-ES" sz="1600">
                  <a:solidFill>
                    <a:schemeClr val="tx1"/>
                  </a:solidFill>
                </a:rPr>
                <a:t>. Estudio del TFG anterior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Mejora del prototipo e instrumentación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Ensayo en túnel aerodinámico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Análisis de resultados, especialmente del transitorio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AC36E2D1-12E9-AB6C-A252-96D7B1387F59}"/>
              </a:ext>
            </a:extLst>
          </p:cNvPr>
          <p:cNvGrpSpPr/>
          <p:nvPr/>
        </p:nvGrpSpPr>
        <p:grpSpPr>
          <a:xfrm>
            <a:off x="223545" y="5423349"/>
            <a:ext cx="5626360" cy="640346"/>
            <a:chOff x="237909" y="4317253"/>
            <a:chExt cx="5626360" cy="64034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EBC1E029-8379-BDAF-9986-F9C1C8627176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7EE6C8F0-198F-6ABA-109F-EFC0891BB379}"/>
                </a:ext>
              </a:extLst>
            </p:cNvPr>
            <p:cNvSpPr/>
            <p:nvPr/>
          </p:nvSpPr>
          <p:spPr>
            <a:xfrm>
              <a:off x="4345109" y="4317253"/>
              <a:ext cx="1519160" cy="6403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C3B4985D-DF20-C32D-9554-8BA0D57271CA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DD036E1-376E-8124-95BF-7C9AE1CBE4C1}"/>
              </a:ext>
            </a:extLst>
          </p:cNvPr>
          <p:cNvGrpSpPr/>
          <p:nvPr/>
        </p:nvGrpSpPr>
        <p:grpSpPr>
          <a:xfrm>
            <a:off x="237909" y="6342921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8A51AA3E-498B-9D8C-4614-38FD916C9CF4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1B41A25B-563F-DE96-5252-27A148F3C25A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Mikel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896FD9E0-DE86-4A86-80E0-3B452F592A4A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9BFC28B-5F3C-8380-33E8-4E3379ED9928}"/>
              </a:ext>
            </a:extLst>
          </p:cNvPr>
          <p:cNvGrpSpPr/>
          <p:nvPr/>
        </p:nvGrpSpPr>
        <p:grpSpPr>
          <a:xfrm>
            <a:off x="1058959" y="4817004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D171569F-9E0E-CEBC-E8BD-29EC4E5C2D96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199AA946-B5AC-93F1-C125-F9551C0A273F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D2F2444F-3BAC-3E2D-CCBC-A5928C97036A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0B6691-3C98-7920-8BEE-145B9C23E2FD}"/>
              </a:ext>
            </a:extLst>
          </p:cNvPr>
          <p:cNvSpPr txBox="1"/>
          <p:nvPr/>
        </p:nvSpPr>
        <p:spPr>
          <a:xfrm>
            <a:off x="1718761" y="1228285"/>
            <a:ext cx="6836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Evaluar las características aerodinámicas de un perfil diseñado para </a:t>
            </a:r>
            <a:r>
              <a:rPr lang="es-ES" sz="1600" err="1">
                <a:latin typeface="+mn-lt"/>
              </a:rPr>
              <a:t>morphing</a:t>
            </a:r>
            <a:endParaRPr lang="es-ES" sz="1600"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206D0C-E490-A656-3FB8-67B96EF9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42" y="964575"/>
            <a:ext cx="2553056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4CD3C-908B-5479-AEA1-31AE7E9B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01017B-5FB9-4280-6EF1-1272949B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Construcción de una balanza de bajo coste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AB53A1-1CD8-A140-2E65-00A1C3BF9993}"/>
              </a:ext>
            </a:extLst>
          </p:cNvPr>
          <p:cNvGrpSpPr/>
          <p:nvPr/>
        </p:nvGrpSpPr>
        <p:grpSpPr>
          <a:xfrm>
            <a:off x="234799" y="1867110"/>
            <a:ext cx="5629470" cy="2629721"/>
            <a:chOff x="191256" y="1859854"/>
            <a:chExt cx="5629470" cy="261507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12143622-A6D7-166D-398B-164644B9EB09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19DB5199-A4DC-8D08-7C1E-3BF9A97BC4AC}"/>
                </a:ext>
              </a:extLst>
            </p:cNvPr>
            <p:cNvSpPr/>
            <p:nvPr/>
          </p:nvSpPr>
          <p:spPr>
            <a:xfrm>
              <a:off x="194366" y="2526625"/>
              <a:ext cx="5626360" cy="19482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Revisión bibliográfica. Estudio del TFG anterior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Mejora del prototipo e instrumentación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Propuesta de una solución parametrizada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Ensayo de los modelos construidos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Análisis de resultados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73F2516-71C1-6F1E-471A-1E126C65E06C}"/>
              </a:ext>
            </a:extLst>
          </p:cNvPr>
          <p:cNvGrpSpPr/>
          <p:nvPr/>
        </p:nvGrpSpPr>
        <p:grpSpPr>
          <a:xfrm>
            <a:off x="223545" y="5423349"/>
            <a:ext cx="5626360" cy="640346"/>
            <a:chOff x="237909" y="4317253"/>
            <a:chExt cx="5626360" cy="64034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2532D3D1-0FB1-14E0-8BC8-BF3A10B5B7AC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3EF74E98-3DF2-77F6-879A-15E35C72A43A}"/>
                </a:ext>
              </a:extLst>
            </p:cNvPr>
            <p:cNvSpPr/>
            <p:nvPr/>
          </p:nvSpPr>
          <p:spPr>
            <a:xfrm>
              <a:off x="4345109" y="4317253"/>
              <a:ext cx="1519160" cy="6403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3FA238CB-13A0-DC6A-E77C-5D30292657FB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0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CB75DDF-52D2-FE72-4857-ED8902D2823A}"/>
              </a:ext>
            </a:extLst>
          </p:cNvPr>
          <p:cNvGrpSpPr/>
          <p:nvPr/>
        </p:nvGrpSpPr>
        <p:grpSpPr>
          <a:xfrm>
            <a:off x="237909" y="6342921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825F23A-6121-F3C3-354F-2AC3CB38DA62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C291AFF-2415-CD55-CC61-A5B867C77A57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Raúl/Mikel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AB9E6BC7-13B0-C25B-2E95-4EC5341B4FDA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A51F4F1-F7FD-2FD0-5986-607479C4AEC8}"/>
              </a:ext>
            </a:extLst>
          </p:cNvPr>
          <p:cNvGrpSpPr/>
          <p:nvPr/>
        </p:nvGrpSpPr>
        <p:grpSpPr>
          <a:xfrm>
            <a:off x="1058959" y="4817004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151786F9-57A4-CFA9-C257-D29B738A0388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92BCB7E-E061-E5AD-1DAB-255DC8102A4D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err="1">
                  <a:solidFill>
                    <a:schemeClr val="tx1"/>
                  </a:solidFill>
                </a:rPr>
                <a:t>Montegancedo</a:t>
              </a:r>
              <a:endParaRPr lang="es-ES" sz="16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FDF9B2AB-F3D3-1483-2C5F-CCA943DC4C34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6708C1C-4F46-0B34-4E88-AEB554561277}"/>
              </a:ext>
            </a:extLst>
          </p:cNvPr>
          <p:cNvSpPr txBox="1"/>
          <p:nvPr/>
        </p:nvSpPr>
        <p:spPr>
          <a:xfrm>
            <a:off x="1718761" y="1228285"/>
            <a:ext cx="6836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Continuar la construcción, calibración y uso de una balanza fabricada in </a:t>
            </a:r>
            <a:r>
              <a:rPr lang="es-ES" sz="1600" err="1">
                <a:latin typeface="+mn-lt"/>
              </a:rPr>
              <a:t>house</a:t>
            </a:r>
            <a:endParaRPr lang="es-ES" sz="1600">
              <a:latin typeface="+mn-l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383A697-C430-5BBB-C47A-0BC82B8EC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813"/>
            <a:ext cx="3156852" cy="2976752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C5E830B-8876-4476-728A-F3F200E61D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778" y="2506765"/>
            <a:ext cx="2595623" cy="28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33DBC0-B015-671E-3FAE-A5748B61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/>
              <a:t>Proceso. Fechas orientativas y responsables</a:t>
            </a:r>
            <a:br>
              <a:rPr lang="es-ES"/>
            </a:br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44058B6-44D5-BBF9-A631-DA26E4E12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27973"/>
              </p:ext>
            </p:extLst>
          </p:nvPr>
        </p:nvGraphicFramePr>
        <p:xfrm>
          <a:off x="696047" y="1209151"/>
          <a:ext cx="10603496" cy="5591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948">
                  <a:extLst>
                    <a:ext uri="{9D8B030D-6E8A-4147-A177-3AD203B41FA5}">
                      <a16:colId xmlns:a16="http://schemas.microsoft.com/office/drawing/2014/main" val="2446171462"/>
                    </a:ext>
                  </a:extLst>
                </a:gridCol>
                <a:gridCol w="2239948">
                  <a:extLst>
                    <a:ext uri="{9D8B030D-6E8A-4147-A177-3AD203B41FA5}">
                      <a16:colId xmlns:a16="http://schemas.microsoft.com/office/drawing/2014/main" val="2823804741"/>
                    </a:ext>
                  </a:extLst>
                </a:gridCol>
                <a:gridCol w="2455039">
                  <a:extLst>
                    <a:ext uri="{9D8B030D-6E8A-4147-A177-3AD203B41FA5}">
                      <a16:colId xmlns:a16="http://schemas.microsoft.com/office/drawing/2014/main" val="1983586979"/>
                    </a:ext>
                  </a:extLst>
                </a:gridCol>
                <a:gridCol w="3668561">
                  <a:extLst>
                    <a:ext uri="{9D8B030D-6E8A-4147-A177-3AD203B41FA5}">
                      <a16:colId xmlns:a16="http://schemas.microsoft.com/office/drawing/2014/main" val="457213984"/>
                    </a:ext>
                  </a:extLst>
                </a:gridCol>
              </a:tblGrid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Evento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Fecha aproximada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Responsable(s)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437214"/>
                  </a:ext>
                </a:extLst>
              </a:tr>
              <a:tr h="380236">
                <a:tc gridSpan="2">
                  <a:txBody>
                    <a:bodyPr/>
                    <a:lstStyle/>
                    <a:p>
                      <a:r>
                        <a:rPr lang="es-ES" sz="1600"/>
                        <a:t>Publicación prácticas blog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Julio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Tutorxs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0368"/>
                  </a:ext>
                </a:extLst>
              </a:tr>
              <a:tr h="190118">
                <a:tc rowSpan="2">
                  <a:txBody>
                    <a:bodyPr/>
                    <a:lstStyle/>
                    <a:p>
                      <a:r>
                        <a:rPr lang="es-ES" sz="1600"/>
                        <a:t>Selección prácticas blog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Solicitantes beca MEC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31 agosto 2026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600" err="1"/>
                        <a:t>Alumnxs</a:t>
                      </a:r>
                      <a:endParaRPr lang="es-E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333319"/>
                  </a:ext>
                </a:extLst>
              </a:tr>
              <a:tr h="190118">
                <a:tc vMerge="1"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No solicitantes beca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15 octubre 2026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0109"/>
                  </a:ext>
                </a:extLst>
              </a:tr>
              <a:tr h="578818">
                <a:tc gridSpan="2">
                  <a:txBody>
                    <a:bodyPr/>
                    <a:lstStyle/>
                    <a:p>
                      <a:r>
                        <a:rPr lang="es-ES" sz="1600"/>
                        <a:t>Envío propuestas de TFG al departamento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Diciembre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UD Aerodinámica y UD Mecánica del Vuelo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372064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Selección de la práctica asignada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Enero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Alumnxs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36356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Comienzo prácticas. Presentación IDR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1 de febrero 2027 (TBC)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92168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Rellenar informe prácticas curriculares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Abril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Alumnxs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50220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IDR Day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Mayo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Tutorxs</a:t>
                      </a:r>
                      <a:r>
                        <a:rPr lang="es-ES" sz="1600"/>
                        <a:t> y </a:t>
                      </a:r>
                      <a:r>
                        <a:rPr lang="es-ES" sz="1600" err="1"/>
                        <a:t>alumnxs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68009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Revisar informe prácticas curriculares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Junio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Tutorxs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80269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Rellenar ficha para defensa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Junio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Alumnxs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21679"/>
                  </a:ext>
                </a:extLst>
              </a:tr>
              <a:tr h="411429">
                <a:tc gridSpan="2">
                  <a:txBody>
                    <a:bodyPr/>
                    <a:lstStyle/>
                    <a:p>
                      <a:r>
                        <a:rPr lang="es-ES" sz="1600"/>
                        <a:t>Selección tribunal y envío de ficha al departamento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Junio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Tutorxs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31851"/>
                  </a:ext>
                </a:extLst>
              </a:tr>
              <a:tr h="205715">
                <a:tc rowSpan="2">
                  <a:txBody>
                    <a:bodyPr/>
                    <a:lstStyle/>
                    <a:p>
                      <a:r>
                        <a:rPr lang="es-ES" sz="1600"/>
                        <a:t>Defensa TFG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Sin extraordinaria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Julio 2027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600" err="1"/>
                        <a:t>Alumnxs</a:t>
                      </a:r>
                      <a:endParaRPr lang="es-E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415025"/>
                  </a:ext>
                </a:extLst>
              </a:tr>
              <a:tr h="2057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Con extraordinaria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Septiembre 2027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6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8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C6F7B-7786-B5DA-05BD-610869DC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705A97AA-55E6-6502-E0B6-3877652ACFD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9082029"/>
              </p:ext>
            </p:extLst>
          </p:nvPr>
        </p:nvGraphicFramePr>
        <p:xfrm>
          <a:off x="199176" y="1209151"/>
          <a:ext cx="11841932" cy="4937955"/>
        </p:xfrm>
        <a:graphic>
          <a:graphicData uri="http://schemas.openxmlformats.org/drawingml/2006/table">
            <a:tbl>
              <a:tblPr/>
              <a:tblGrid>
                <a:gridCol w="488224">
                  <a:extLst>
                    <a:ext uri="{9D8B030D-6E8A-4147-A177-3AD203B41FA5}">
                      <a16:colId xmlns:a16="http://schemas.microsoft.com/office/drawing/2014/main" val="3675343348"/>
                    </a:ext>
                  </a:extLst>
                </a:gridCol>
                <a:gridCol w="2548113">
                  <a:extLst>
                    <a:ext uri="{9D8B030D-6E8A-4147-A177-3AD203B41FA5}">
                      <a16:colId xmlns:a16="http://schemas.microsoft.com/office/drawing/2014/main" val="3650069409"/>
                    </a:ext>
                  </a:extLst>
                </a:gridCol>
                <a:gridCol w="813036">
                  <a:extLst>
                    <a:ext uri="{9D8B030D-6E8A-4147-A177-3AD203B41FA5}">
                      <a16:colId xmlns:a16="http://schemas.microsoft.com/office/drawing/2014/main" val="583906061"/>
                    </a:ext>
                  </a:extLst>
                </a:gridCol>
                <a:gridCol w="484967">
                  <a:extLst>
                    <a:ext uri="{9D8B030D-6E8A-4147-A177-3AD203B41FA5}">
                      <a16:colId xmlns:a16="http://schemas.microsoft.com/office/drawing/2014/main" val="2590990196"/>
                    </a:ext>
                  </a:extLst>
                </a:gridCol>
                <a:gridCol w="563419">
                  <a:extLst>
                    <a:ext uri="{9D8B030D-6E8A-4147-A177-3AD203B41FA5}">
                      <a16:colId xmlns:a16="http://schemas.microsoft.com/office/drawing/2014/main" val="2188468726"/>
                    </a:ext>
                  </a:extLst>
                </a:gridCol>
                <a:gridCol w="755979">
                  <a:extLst>
                    <a:ext uri="{9D8B030D-6E8A-4147-A177-3AD203B41FA5}">
                      <a16:colId xmlns:a16="http://schemas.microsoft.com/office/drawing/2014/main" val="4266174364"/>
                    </a:ext>
                  </a:extLst>
                </a:gridCol>
                <a:gridCol w="1082435">
                  <a:extLst>
                    <a:ext uri="{9D8B030D-6E8A-4147-A177-3AD203B41FA5}">
                      <a16:colId xmlns:a16="http://schemas.microsoft.com/office/drawing/2014/main" val="3948563593"/>
                    </a:ext>
                  </a:extLst>
                </a:gridCol>
                <a:gridCol w="596667">
                  <a:extLst>
                    <a:ext uri="{9D8B030D-6E8A-4147-A177-3AD203B41FA5}">
                      <a16:colId xmlns:a16="http://schemas.microsoft.com/office/drawing/2014/main" val="893767568"/>
                    </a:ext>
                  </a:extLst>
                </a:gridCol>
                <a:gridCol w="871320">
                  <a:extLst>
                    <a:ext uri="{9D8B030D-6E8A-4147-A177-3AD203B41FA5}">
                      <a16:colId xmlns:a16="http://schemas.microsoft.com/office/drawing/2014/main" val="886867701"/>
                    </a:ext>
                  </a:extLst>
                </a:gridCol>
                <a:gridCol w="2026773">
                  <a:extLst>
                    <a:ext uri="{9D8B030D-6E8A-4147-A177-3AD203B41FA5}">
                      <a16:colId xmlns:a16="http://schemas.microsoft.com/office/drawing/2014/main" val="4254026704"/>
                    </a:ext>
                  </a:extLst>
                </a:gridCol>
                <a:gridCol w="1610999">
                  <a:extLst>
                    <a:ext uri="{9D8B030D-6E8A-4147-A177-3AD203B41FA5}">
                      <a16:colId xmlns:a16="http://schemas.microsoft.com/office/drawing/2014/main" val="3910050953"/>
                    </a:ext>
                  </a:extLst>
                </a:gridCol>
              </a:tblGrid>
              <a:tr h="3304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Propuesta: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Ubicación (MG/ETSIAE)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Túnel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Cacharreo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Programación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Conocimientos-programación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Sólo TFT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Correo información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Observaciones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58232"/>
                  </a:ext>
                </a:extLst>
              </a:tr>
              <a:tr h="3304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Desarrollo de una aplicación para el diseño de tomas de aire supersónicas e hipersónicas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Matlab-Python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Carlos/Sergio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c.carbajosa@upm.es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Hasta 2 plazas y preferiblemente TFM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646466"/>
                  </a:ext>
                </a:extLst>
              </a:tr>
              <a:tr h="3304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Estudio aeroelástico de seguidores solares mediante el modelo de amortiguamiento histerético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</a:t>
                      </a: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Carlos/Sergio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c.carbajosa@upm.es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15630"/>
                  </a:ext>
                </a:extLst>
              </a:tr>
              <a:tr h="3304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Diseño de un túnel aerodinámico supersónico de bajo coste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CFD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Sebastián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s.franchini@upm.es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63519"/>
                  </a:ext>
                </a:extLst>
              </a:tr>
              <a:tr h="3304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Diseño de </a:t>
                      </a:r>
                      <a:r>
                        <a:rPr lang="es-ES" sz="1000" err="1"/>
                        <a:t>UAVs</a:t>
                      </a:r>
                      <a:r>
                        <a:rPr lang="es-ES" sz="1000"/>
                        <a:t>: HAPS (vuelo a gran altitud) y plataforma científica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Matlab-Python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Omar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omar.gomez@upm.es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Hasta 4 plazas, en principio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32017"/>
                  </a:ext>
                </a:extLst>
              </a:tr>
              <a:tr h="2743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Estudio aerodinámico y </a:t>
                      </a:r>
                      <a:r>
                        <a:rPr lang="es-ES" sz="1000" err="1"/>
                        <a:t>aeroelástico</a:t>
                      </a:r>
                      <a:r>
                        <a:rPr lang="es-ES" sz="1000"/>
                        <a:t> de palas de aerogenerador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Montegancedo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CAD, Matlab-Python, XFOIL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ja.cardenas@upm.es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001210"/>
                  </a:ext>
                </a:extLst>
              </a:tr>
              <a:tr h="402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Diseño y construcción de un túnel de humo con capa límite atmosférica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Alex/Sergio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7"/>
                        </a:rPr>
                        <a:t>alejandro.martinezcava@upm.es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Hasta 2 plazas (+alcance)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279777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Análisis de amplificación dinámica de carga (DAF) de una estructura ante ráfagas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Matlab-Python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Alex/Sebastián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alejandro.martinezcava@upm.es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441724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Estudio experimental de perfiles con porosidad bio-inspirada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Montegancedo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CAD, Matlab-Python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alejandro.martinezcava@upm.es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Hasta 2 plazas (IR y </a:t>
                      </a:r>
                      <a:r>
                        <a:rPr lang="es-E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FlowViz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762156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Simulación CFD del flujo sobre una cubierta de membrana tensada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Fluent, 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Sí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alejandro.martinezcava@upm.es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Hay que saber CFD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57181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Desarrollo de un sistema base-pivot para ensayos en túnel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Montegancedo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CAD, Matlab-Python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Mikel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8"/>
                        </a:rPr>
                        <a:t>mikel.ogueta@upm.es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780012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Ensayos con balanza de alta frecuencia (HFFB) de un edificio patrón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Montegancedo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CAD, Matlab-Python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Mikel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mikel.ogueta@upm.es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783322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Ensayos de puentes completos en túnel de viento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ETSIAE-</a:t>
                      </a:r>
                      <a:r>
                        <a:rPr lang="es-E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Montegancedo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CAD, Matlab-Python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Mikel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mikel.ogueta@upm.es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839621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/>
                        <a:t>Desarrollo de un sistema de morphing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ETSIAE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CAD, Matlab-Python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Mikel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mikel.ogueta@upm.es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879041"/>
                  </a:ext>
                </a:extLst>
              </a:tr>
              <a:tr h="2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balanzas para túnel aerodinámico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Montegancedo</a:t>
                      </a:r>
                    </a:p>
                  </a:txBody>
                  <a:tcPr marL="689" marR="689" marT="689" marB="33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CAD, Matlab-Python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Raúl/Mikel</a:t>
                      </a: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mikel.ogueta@upm.es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" marR="689" marT="689" marB="33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671573"/>
                  </a:ext>
                </a:extLst>
              </a:tr>
            </a:tbl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6DCE4CFF-2F2D-2470-038F-D1096F11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4040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5825-FCC8-31DE-2971-851DCD8E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913025-0E4D-7A1E-5F10-63DAD83F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1515029" cy="481894"/>
          </a:xfrm>
        </p:spPr>
        <p:txBody>
          <a:bodyPr lIns="91440" tIns="45720" rIns="91440" bIns="45720" anchor="t"/>
          <a:lstStyle/>
          <a:p>
            <a:r>
              <a:rPr lang="es-ES"/>
              <a:t>Desarrollo de una aplicación para el diseño de tomas de aire supersónicas e hipersónicas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E58B21F-3A5D-4B4A-8457-1F5232E357EC}"/>
              </a:ext>
            </a:extLst>
          </p:cNvPr>
          <p:cNvGrpSpPr/>
          <p:nvPr/>
        </p:nvGrpSpPr>
        <p:grpSpPr>
          <a:xfrm>
            <a:off x="7467848" y="1709717"/>
            <a:ext cx="4368303" cy="1770497"/>
            <a:chOff x="6229350" y="3798945"/>
            <a:chExt cx="5815963" cy="218517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B864079-C0AD-E9EF-B153-90B337E1E02C}"/>
                </a:ext>
              </a:extLst>
            </p:cNvPr>
            <p:cNvGrpSpPr/>
            <p:nvPr/>
          </p:nvGrpSpPr>
          <p:grpSpPr>
            <a:xfrm>
              <a:off x="6229350" y="3798945"/>
              <a:ext cx="5815963" cy="1923302"/>
              <a:chOff x="2955632" y="3216783"/>
              <a:chExt cx="8702968" cy="2910111"/>
            </a:xfrm>
          </p:grpSpPr>
          <p:pic>
            <p:nvPicPr>
              <p:cNvPr id="16" name="Imagen 15" descr="Diagrama&#10;&#10;El contenido generado por IA puede ser incorrecto.">
                <a:extLst>
                  <a:ext uri="{FF2B5EF4-FFF2-40B4-BE49-F238E27FC236}">
                    <a16:creationId xmlns:a16="http://schemas.microsoft.com/office/drawing/2014/main" id="{AD8255B5-3C2C-5ADD-8ED9-668AD2A54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55632" y="3216783"/>
                <a:ext cx="4601217" cy="2910110"/>
              </a:xfrm>
              <a:prstGeom prst="rect">
                <a:avLst/>
              </a:prstGeom>
            </p:spPr>
          </p:pic>
          <p:pic>
            <p:nvPicPr>
              <p:cNvPr id="17" name="Imagen 16" descr="Diagrama&#10;&#10;El contenido generado por IA puede ser incorrecto.">
                <a:extLst>
                  <a:ext uri="{FF2B5EF4-FFF2-40B4-BE49-F238E27FC236}">
                    <a16:creationId xmlns:a16="http://schemas.microsoft.com/office/drawing/2014/main" id="{E6563EBA-4215-1340-1381-76496C3F8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77125" y="3216784"/>
                <a:ext cx="4181475" cy="2910110"/>
              </a:xfrm>
              <a:prstGeom prst="rect">
                <a:avLst/>
              </a:prstGeom>
            </p:spPr>
          </p:pic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72F6EC0-61A4-66F3-B48D-368F83B93DC8}"/>
                </a:ext>
              </a:extLst>
            </p:cNvPr>
            <p:cNvSpPr txBox="1"/>
            <p:nvPr/>
          </p:nvSpPr>
          <p:spPr>
            <a:xfrm>
              <a:off x="10225657" y="5722513"/>
              <a:ext cx="18196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err="1"/>
                <a:t>Pixabay</a:t>
              </a:r>
              <a:endParaRPr lang="en-US" sz="1100" i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1DE501-5E5B-F003-90D9-7942A40DFD3C}"/>
              </a:ext>
            </a:extLst>
          </p:cNvPr>
          <p:cNvGrpSpPr/>
          <p:nvPr/>
        </p:nvGrpSpPr>
        <p:grpSpPr>
          <a:xfrm>
            <a:off x="234799" y="1867111"/>
            <a:ext cx="5629470" cy="2074645"/>
            <a:chOff x="191256" y="1859854"/>
            <a:chExt cx="5629470" cy="2074645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A1C24F8-8528-E03B-2334-66BD8269075E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8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E341248-4094-97E7-16B1-D5AFCEC03BF2}"/>
                </a:ext>
              </a:extLst>
            </p:cNvPr>
            <p:cNvSpPr/>
            <p:nvPr/>
          </p:nvSpPr>
          <p:spPr>
            <a:xfrm>
              <a:off x="194366" y="2368926"/>
              <a:ext cx="5626360" cy="156557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457200" indent="-457200" algn="just">
                <a:spcBef>
                  <a:spcPts val="0"/>
                </a:spcBef>
                <a:spcAft>
                  <a:spcPts val="300"/>
                </a:spcAft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Comprender los fundamentos de las tomas de aire supersónicas e hipersónicas.</a:t>
              </a:r>
              <a:endParaRPr lang="en-US">
                <a:ea typeface="Calibri" panose="020F0502020204030204"/>
                <a:cs typeface="Calibri" panose="020F0502020204030204"/>
              </a:endParaRPr>
            </a:p>
            <a:p>
              <a:pPr marL="457200" indent="-457200" algn="just">
                <a:spcBef>
                  <a:spcPts val="0"/>
                </a:spcBef>
                <a:spcAft>
                  <a:spcPts val="300"/>
                </a:spcAft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Comprender las inestabilidades aerodinámicas y su modelado teórico.</a:t>
              </a:r>
              <a:endParaRPr lang="es-ES" sz="1600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  <a:p>
              <a:pPr marL="457200" indent="-457200" algn="just">
                <a:spcBef>
                  <a:spcPts val="0"/>
                </a:spcBef>
                <a:spcAft>
                  <a:spcPts val="300"/>
                </a:spcAft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Desarrollar una aplicación en Matlab o Python para el diseño de tomas de aire.</a:t>
              </a:r>
              <a:endParaRPr lang="es-ES" sz="1600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171B7CA-AED5-6D3A-4FC9-E291B97AD0C7}"/>
              </a:ext>
            </a:extLst>
          </p:cNvPr>
          <p:cNvGrpSpPr/>
          <p:nvPr/>
        </p:nvGrpSpPr>
        <p:grpSpPr>
          <a:xfrm>
            <a:off x="237909" y="4262962"/>
            <a:ext cx="5626360" cy="381900"/>
            <a:chOff x="237909" y="4444425"/>
            <a:chExt cx="5626360" cy="3819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D1A71164-8253-826A-B045-5B2BBA9FACFA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8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A53C55D0-058C-902D-772B-EF8443E3FEBC}"/>
                </a:ext>
              </a:extLst>
            </p:cNvPr>
            <p:cNvSpPr/>
            <p:nvPr/>
          </p:nvSpPr>
          <p:spPr>
            <a:xfrm>
              <a:off x="4345109" y="4444425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AD278E02-A049-B161-73B8-867BA9B2ACFE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 flipV="1">
              <a:off x="2324855" y="4635375"/>
              <a:ext cx="202025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E6081858-C519-DE48-AE7B-C8713C4D577B}"/>
              </a:ext>
            </a:extLst>
          </p:cNvPr>
          <p:cNvGrpSpPr/>
          <p:nvPr/>
        </p:nvGrpSpPr>
        <p:grpSpPr>
          <a:xfrm>
            <a:off x="237909" y="5125724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CFA2CF32-36A2-7579-2D70-D02B006D8A52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800">
                  <a:solidFill>
                    <a:schemeClr val="tx1"/>
                  </a:solidFill>
                </a:rPr>
                <a:t>Responsables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93B902B-60A2-B299-F4A2-075CD300CC45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Carlos y Sergio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0EEBF79D-8A46-E780-D58B-B233ACA385A4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3516B86-79DD-578D-741B-723C30E47CCF}"/>
              </a:ext>
            </a:extLst>
          </p:cNvPr>
          <p:cNvGrpSpPr/>
          <p:nvPr/>
        </p:nvGrpSpPr>
        <p:grpSpPr>
          <a:xfrm>
            <a:off x="945212" y="5988485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4D61FF25-6677-EE3E-458B-C8AF0CE89E5B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</a:t>
              </a:r>
              <a:r>
                <a: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TFG</a:t>
              </a:r>
              <a:r>
                <a:rPr lang="es-ES" sz="1600">
                  <a:solidFill>
                    <a:schemeClr val="tx1"/>
                  </a:solidFill>
                </a:rPr>
                <a:t>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C9D51319-8916-6A6F-3DE7-DDFD4B1C35E9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102F9E0A-7C66-FC31-D3BD-1798C3731903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9" name="Rectángulo: esquinas redondeadas 21">
            <a:extLst>
              <a:ext uri="{FF2B5EF4-FFF2-40B4-BE49-F238E27FC236}">
                <a16:creationId xmlns:a16="http://schemas.microsoft.com/office/drawing/2014/main" id="{D2F07D1C-493E-84FF-BFA5-BDBCBD0274D6}"/>
              </a:ext>
            </a:extLst>
          </p:cNvPr>
          <p:cNvSpPr/>
          <p:nvPr/>
        </p:nvSpPr>
        <p:spPr>
          <a:xfrm>
            <a:off x="1587737" y="1200525"/>
            <a:ext cx="5198189" cy="41169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ES" sz="1600">
                <a:solidFill>
                  <a:schemeClr val="tx1"/>
                </a:solidFill>
                <a:ea typeface="Calibri"/>
                <a:cs typeface="Calibri"/>
              </a:rPr>
              <a:t>Desarrollar una aplicación en Matlab/Python para el diseño de tomas de aire supersónicas e hipersónicas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708FCF-7944-E011-8279-1F5D16C67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504" y="3639616"/>
            <a:ext cx="5277587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5825-FCC8-31DE-2971-851DCD8E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913025-0E4D-7A1E-5F10-63DAD83F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" y="720000"/>
            <a:ext cx="11980683" cy="481894"/>
          </a:xfrm>
        </p:spPr>
        <p:txBody>
          <a:bodyPr lIns="91440" tIns="45720" rIns="91440" bIns="45720" anchor="t"/>
          <a:lstStyle/>
          <a:p>
            <a:r>
              <a:rPr lang="es-ES"/>
              <a:t>Estudio </a:t>
            </a:r>
            <a:r>
              <a:rPr lang="es-ES" err="1"/>
              <a:t>aeroelástico</a:t>
            </a:r>
            <a:r>
              <a:rPr lang="es-ES"/>
              <a:t> de seguidores solares mediante el modelo de amortiguamiento </a:t>
            </a:r>
            <a:r>
              <a:rPr lang="es-ES" err="1"/>
              <a:t>histerético</a:t>
            </a:r>
            <a:endParaRPr lang="es-ES">
              <a:ea typeface="Calibri Light" panose="020F0302020204030204"/>
              <a:cs typeface="Calibri Light" panose="020F0302020204030204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171B7CA-AED5-6D3A-4FC9-E291B97AD0C7}"/>
              </a:ext>
            </a:extLst>
          </p:cNvPr>
          <p:cNvGrpSpPr/>
          <p:nvPr/>
        </p:nvGrpSpPr>
        <p:grpSpPr>
          <a:xfrm>
            <a:off x="237909" y="4262962"/>
            <a:ext cx="5626360" cy="381900"/>
            <a:chOff x="237909" y="4444425"/>
            <a:chExt cx="5626360" cy="3819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D1A71164-8253-826A-B045-5B2BBA9FACFA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8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A53C55D0-058C-902D-772B-EF8443E3FEBC}"/>
                </a:ext>
              </a:extLst>
            </p:cNvPr>
            <p:cNvSpPr/>
            <p:nvPr/>
          </p:nvSpPr>
          <p:spPr>
            <a:xfrm>
              <a:off x="4345109" y="4444425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AD278E02-A049-B161-73B8-867BA9B2ACFE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 flipV="1">
              <a:off x="2324855" y="4635375"/>
              <a:ext cx="202025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E6081858-C519-DE48-AE7B-C8713C4D577B}"/>
              </a:ext>
            </a:extLst>
          </p:cNvPr>
          <p:cNvGrpSpPr/>
          <p:nvPr/>
        </p:nvGrpSpPr>
        <p:grpSpPr>
          <a:xfrm>
            <a:off x="237909" y="5125724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CFA2CF32-36A2-7579-2D70-D02B006D8A52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800">
                  <a:solidFill>
                    <a:schemeClr val="tx1"/>
                  </a:solidFill>
                </a:rPr>
                <a:t>Responsables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93B902B-60A2-B299-F4A2-075CD300CC45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Carlos y Sergio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0EEBF79D-8A46-E780-D58B-B233ACA385A4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617093C-7803-9F1D-0905-5BDA152BC80C}"/>
              </a:ext>
            </a:extLst>
          </p:cNvPr>
          <p:cNvGrpSpPr/>
          <p:nvPr/>
        </p:nvGrpSpPr>
        <p:grpSpPr>
          <a:xfrm>
            <a:off x="945212" y="5988485"/>
            <a:ext cx="4211753" cy="381899"/>
            <a:chOff x="237909" y="5988485"/>
            <a:chExt cx="4211753" cy="381899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CE76DBA9-8CBB-B337-D58F-B8A9317B9551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AFF822FB-819D-D259-3778-F4B598DECEB8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45517E4-7D0C-F1AF-0E2B-7353D2E91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1000" y="3921780"/>
            <a:ext cx="3041998" cy="25832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FCD2B1A-33D3-3897-062D-613B28F227B8}"/>
              </a:ext>
            </a:extLst>
          </p:cNvPr>
          <p:cNvGrpSpPr/>
          <p:nvPr/>
        </p:nvGrpSpPr>
        <p:grpSpPr>
          <a:xfrm>
            <a:off x="234799" y="1867111"/>
            <a:ext cx="5629470" cy="2147216"/>
            <a:chOff x="191256" y="1859854"/>
            <a:chExt cx="5629470" cy="2147216"/>
          </a:xfrm>
        </p:grpSpPr>
        <p:sp>
          <p:nvSpPr>
            <p:cNvPr id="14" name="Rectángulo: esquinas redondeadas 21">
              <a:extLst>
                <a:ext uri="{FF2B5EF4-FFF2-40B4-BE49-F238E27FC236}">
                  <a16:creationId xmlns:a16="http://schemas.microsoft.com/office/drawing/2014/main" id="{5812A646-54FA-9ADD-BFE8-472017E24EC0}"/>
                </a:ext>
              </a:extLst>
            </p:cNvPr>
            <p:cNvSpPr/>
            <p:nvPr/>
          </p:nvSpPr>
          <p:spPr>
            <a:xfrm>
              <a:off x="194366" y="2368926"/>
              <a:ext cx="5626360" cy="163814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457200" indent="-457200" algn="just">
                <a:spcBef>
                  <a:spcPts val="0"/>
                </a:spcBef>
                <a:spcAft>
                  <a:spcPts val="300"/>
                </a:spcAft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Comprender los fundamentos de las inestabilidades </a:t>
              </a:r>
              <a:r>
                <a:rPr lang="es-ES" sz="1600" err="1">
                  <a:solidFill>
                    <a:schemeClr val="tx1"/>
                  </a:solidFill>
                </a:rPr>
                <a:t>aeroelásticas</a:t>
              </a:r>
              <a:r>
                <a:rPr lang="es-ES" sz="1600">
                  <a:solidFill>
                    <a:schemeClr val="tx1"/>
                  </a:solidFill>
                </a:rPr>
                <a:t> de los seguidores solares.</a:t>
              </a:r>
              <a:endParaRPr lang="en-US" sz="1600">
                <a:solidFill>
                  <a:schemeClr val="tx1"/>
                </a:solidFill>
                <a:ea typeface="Calibri"/>
                <a:cs typeface="Calibri"/>
              </a:endParaRPr>
            </a:p>
            <a:p>
              <a:pPr marL="457200" indent="-457200" algn="just">
                <a:spcBef>
                  <a:spcPts val="0"/>
                </a:spcBef>
                <a:spcAft>
                  <a:spcPts val="300"/>
                </a:spcAft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Comprender el modelado de dichas inestabilidades y de la relevancia del modelo de amortiguamiento seleccionado.</a:t>
              </a:r>
              <a:endParaRPr lang="en-US" sz="1600">
                <a:solidFill>
                  <a:schemeClr val="tx1"/>
                </a:solidFill>
                <a:ea typeface="Calibri"/>
                <a:cs typeface="Calibri"/>
              </a:endParaRPr>
            </a:p>
            <a:p>
              <a:pPr marL="457200" indent="-457200" algn="just">
                <a:spcBef>
                  <a:spcPts val="0"/>
                </a:spcBef>
                <a:spcAft>
                  <a:spcPts val="300"/>
                </a:spcAft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Obtener las curvas de inestabilidad y compararlas entre los casos de amortiguamiento </a:t>
              </a:r>
              <a:r>
                <a:rPr lang="es-ES" sz="1600" err="1">
                  <a:solidFill>
                    <a:schemeClr val="tx1"/>
                  </a:solidFill>
                </a:rPr>
                <a:t>histerético</a:t>
              </a:r>
              <a:r>
                <a:rPr lang="es-ES" sz="1600">
                  <a:solidFill>
                    <a:schemeClr val="tx1"/>
                  </a:solidFill>
                </a:rPr>
                <a:t> vs viscoso.</a:t>
              </a:r>
              <a:endParaRPr lang="es-ES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Rectángulo: esquinas redondeadas 3">
              <a:extLst>
                <a:ext uri="{FF2B5EF4-FFF2-40B4-BE49-F238E27FC236}">
                  <a16:creationId xmlns:a16="http://schemas.microsoft.com/office/drawing/2014/main" id="{B2043CFE-9625-DF24-358F-B073A36E4D36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800">
                  <a:solidFill>
                    <a:schemeClr val="tx1"/>
                  </a:solidFill>
                </a:rPr>
                <a:t>Tareas</a:t>
              </a:r>
            </a:p>
          </p:txBody>
        </p:sp>
      </p:grpSp>
      <p:sp>
        <p:nvSpPr>
          <p:cNvPr id="17" name="Rectángulo: esquinas redondeadas 3">
            <a:extLst>
              <a:ext uri="{FF2B5EF4-FFF2-40B4-BE49-F238E27FC236}">
                <a16:creationId xmlns:a16="http://schemas.microsoft.com/office/drawing/2014/main" id="{BCB1F693-D397-66F8-38F3-9ADCED85D712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20" name="Rectángulo: esquinas redondeadas 21">
            <a:extLst>
              <a:ext uri="{FF2B5EF4-FFF2-40B4-BE49-F238E27FC236}">
                <a16:creationId xmlns:a16="http://schemas.microsoft.com/office/drawing/2014/main" id="{6E3461A6-6B68-1124-4D5A-58FA1C238A9F}"/>
              </a:ext>
            </a:extLst>
          </p:cNvPr>
          <p:cNvSpPr/>
          <p:nvPr/>
        </p:nvSpPr>
        <p:spPr>
          <a:xfrm>
            <a:off x="1587737" y="1200525"/>
            <a:ext cx="5198189" cy="41169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ES" sz="1600">
                <a:solidFill>
                  <a:schemeClr val="tx1"/>
                </a:solidFill>
                <a:ea typeface="Calibri"/>
                <a:cs typeface="Calibri"/>
              </a:rPr>
              <a:t>Comparar las curvas de inestabilidad de seguidores solares al usar distintos modelos de amortiguamiento.​</a:t>
            </a:r>
            <a:endParaRPr lang="es-ES" sz="1600" err="1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A445C7-457F-3E4F-FC18-5D2EF608F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09" y="1404916"/>
            <a:ext cx="4296375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DDAEB-93D1-CE62-A7D3-74D8CD30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5D0C6-D338-1A00-8EE7-9EC9E54F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un túnel aerodinámico supersónico de bajo coste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2585DA-7816-AFE1-CCD0-21ED56CF320D}"/>
              </a:ext>
            </a:extLst>
          </p:cNvPr>
          <p:cNvSpPr txBox="1"/>
          <p:nvPr/>
        </p:nvSpPr>
        <p:spPr>
          <a:xfrm>
            <a:off x="1718761" y="1164914"/>
            <a:ext cx="8754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Diseño completo de un túnel supersónico tipo </a:t>
            </a:r>
            <a:r>
              <a:rPr lang="es-ES" sz="1600" err="1">
                <a:latin typeface="+mn-lt"/>
              </a:rPr>
              <a:t>indraft</a:t>
            </a:r>
            <a:r>
              <a:rPr lang="es-ES" sz="1600">
                <a:latin typeface="+mn-lt"/>
              </a:rPr>
              <a:t> (M ≈ 2) para uso en prácticas de laboratorio del IDR, desde los requisitos hasta el diseño de detalle listo para fabricar.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CD0122C-7971-646D-0237-EB292097BB04}"/>
              </a:ext>
            </a:extLst>
          </p:cNvPr>
          <p:cNvSpPr/>
          <p:nvPr/>
        </p:nvSpPr>
        <p:spPr>
          <a:xfrm>
            <a:off x="300400" y="2005078"/>
            <a:ext cx="108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Tareas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0619822-34B7-BA8E-7A45-3CA45EF7B978}"/>
              </a:ext>
            </a:extLst>
          </p:cNvPr>
          <p:cNvSpPr/>
          <p:nvPr/>
        </p:nvSpPr>
        <p:spPr>
          <a:xfrm>
            <a:off x="300400" y="1241302"/>
            <a:ext cx="108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A453E608-F3E2-9658-20E0-757343FE5C8F}"/>
              </a:ext>
            </a:extLst>
          </p:cNvPr>
          <p:cNvSpPr/>
          <p:nvPr/>
        </p:nvSpPr>
        <p:spPr>
          <a:xfrm>
            <a:off x="565238" y="2562164"/>
            <a:ext cx="8211943" cy="270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Definir los requisitos de la instalación (Mach, sección, fuente de vacío)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Diseñar la tobera convergente-divergente mediante el método de las características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Simular el flujo con CFD y validar contra la solución analítica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Completar el diseño de detalle: planos, selección de materiales y proceso de fabricación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Fabricar y montar el túnel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Instrumentar y realizar ensayos: medición de presiones y visualización de ondas de choque con modelos (cuñas, escalones)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E749F61-B5B0-009B-69EB-591CF2ABFD22}"/>
              </a:ext>
            </a:extLst>
          </p:cNvPr>
          <p:cNvSpPr txBox="1"/>
          <p:nvPr/>
        </p:nvSpPr>
        <p:spPr>
          <a:xfrm>
            <a:off x="757989" y="5944027"/>
            <a:ext cx="6641432" cy="849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457200" indent="-457200" algn="just">
              <a:lnSpc>
                <a:spcPct val="150000"/>
              </a:lnSpc>
              <a:buFont typeface="+mj-lt"/>
              <a:buAutoNum type="arabicPeriod"/>
              <a:defRPr sz="160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>
                <a:solidFill>
                  <a:schemeClr val="tx1"/>
                </a:solidFill>
              </a:rPr>
              <a:t>Aerodinámica compresible aplicada, diseño de instalaciones experimentales, CFD, fabricación, instrumentación y validación experimental.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AD49076E-7C6B-3B65-B86C-860A4D295487}"/>
              </a:ext>
            </a:extLst>
          </p:cNvPr>
          <p:cNvSpPr/>
          <p:nvPr/>
        </p:nvSpPr>
        <p:spPr>
          <a:xfrm>
            <a:off x="198130" y="5396251"/>
            <a:ext cx="2075837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Lo que aprenderás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675E23B-B009-88EB-D707-B6D2EE78B0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6029" y="2844260"/>
            <a:ext cx="3214418" cy="193107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725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73AD4-D186-5CEE-F651-695CF009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" y="720000"/>
            <a:ext cx="9409352" cy="489151"/>
          </a:xfrm>
        </p:spPr>
        <p:txBody>
          <a:bodyPr/>
          <a:lstStyle/>
          <a:p>
            <a:r>
              <a:rPr lang="es-ES"/>
              <a:t>Diseño de </a:t>
            </a:r>
            <a:r>
              <a:rPr lang="es-ES" err="1"/>
              <a:t>UAVs</a:t>
            </a:r>
            <a:r>
              <a:rPr lang="es-ES"/>
              <a:t>: HAPS (vuelo a gran altitud) y como plataforma científica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377CF4-6360-69CB-1C59-0AC8025A5C0B}"/>
              </a:ext>
            </a:extLst>
          </p:cNvPr>
          <p:cNvSpPr txBox="1"/>
          <p:nvPr/>
        </p:nvSpPr>
        <p:spPr>
          <a:xfrm>
            <a:off x="1718761" y="1164914"/>
            <a:ext cx="8754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Basado en los </a:t>
            </a:r>
            <a:r>
              <a:rPr lang="es-ES" sz="1600" err="1">
                <a:latin typeface="+mn-lt"/>
              </a:rPr>
              <a:t>TFGs</a:t>
            </a:r>
            <a:r>
              <a:rPr lang="es-ES" sz="1600">
                <a:latin typeface="+mn-lt"/>
              </a:rPr>
              <a:t> del año pasado, continuar con el diseño de un UAV para vuelo a grandes altitudes y otro UAV que será usado como plataforma científica.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16B59EB-FDB4-CEA9-756F-9BBCAEBFAB19}"/>
              </a:ext>
            </a:extLst>
          </p:cNvPr>
          <p:cNvSpPr/>
          <p:nvPr/>
        </p:nvSpPr>
        <p:spPr>
          <a:xfrm>
            <a:off x="300400" y="2005078"/>
            <a:ext cx="108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Tareas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1FB60D8-A907-B2CC-12F8-9DD971C571EF}"/>
              </a:ext>
            </a:extLst>
          </p:cNvPr>
          <p:cNvSpPr/>
          <p:nvPr/>
        </p:nvSpPr>
        <p:spPr>
          <a:xfrm>
            <a:off x="300400" y="1241302"/>
            <a:ext cx="108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F2FD4B9-EEF8-7C41-736B-DEBFF4C773A4}"/>
              </a:ext>
            </a:extLst>
          </p:cNvPr>
          <p:cNvSpPr/>
          <p:nvPr/>
        </p:nvSpPr>
        <p:spPr>
          <a:xfrm>
            <a:off x="387679" y="2562164"/>
            <a:ext cx="4184314" cy="4202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Basado en el diseño preliminar propuesto en el curso 2025-2026, revisar la primera iteración y recalcular requisitos.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Comenzar la segunda iteración, ajustando aerodinámica y propulsión.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Desarrollo en detalle de algún aspecto específico de la aeronave (aerodinámica, propulsión, estructura, sistema de potencia, etc.)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317C83-7F93-D7EA-469E-9CF1833B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351" y="5083373"/>
            <a:ext cx="2336495" cy="146481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025540-036F-3B7A-1242-A07462272DCD}"/>
              </a:ext>
            </a:extLst>
          </p:cNvPr>
          <p:cNvSpPr/>
          <p:nvPr/>
        </p:nvSpPr>
        <p:spPr>
          <a:xfrm>
            <a:off x="4811736" y="2005078"/>
            <a:ext cx="2716528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Particularidades HAPS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25F9C29-CE68-B46B-7631-DD2FBED46FA3}"/>
              </a:ext>
            </a:extLst>
          </p:cNvPr>
          <p:cNvSpPr/>
          <p:nvPr/>
        </p:nvSpPr>
        <p:spPr>
          <a:xfrm>
            <a:off x="4916771" y="2562164"/>
            <a:ext cx="4378149" cy="1645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Avión para volar a bajos números de Reynolds.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Importancia del sistema de potencia y almacenaje eléctrico.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D8185DE-06FA-655C-888A-413CCA469F6D}"/>
              </a:ext>
            </a:extLst>
          </p:cNvPr>
          <p:cNvSpPr/>
          <p:nvPr/>
        </p:nvSpPr>
        <p:spPr>
          <a:xfrm>
            <a:off x="4811736" y="4526287"/>
            <a:ext cx="3959402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Particularidades Plataforma científica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BDA8AC2-70EA-453E-7B2E-5D30C11E783E}"/>
              </a:ext>
            </a:extLst>
          </p:cNvPr>
          <p:cNvSpPr/>
          <p:nvPr/>
        </p:nvSpPr>
        <p:spPr>
          <a:xfrm>
            <a:off x="4916771" y="5083373"/>
            <a:ext cx="4378149" cy="1645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Avión robusto y maniobrable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Multipropósito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Avión de “Alta velocidad”</a:t>
            </a:r>
          </a:p>
        </p:txBody>
      </p:sp>
      <p:pic>
        <p:nvPicPr>
          <p:cNvPr id="4" name="Imagen 3" descr="HAPS FOTO.png">
            <a:extLst>
              <a:ext uri="{FF2B5EF4-FFF2-40B4-BE49-F238E27FC236}">
                <a16:creationId xmlns:a16="http://schemas.microsoft.com/office/drawing/2014/main" id="{E2E1070E-DD69-076F-C023-1F126C3A99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825" y="2775411"/>
            <a:ext cx="2336495" cy="12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E3C2-1340-CCA5-17B7-BCD8D8EB4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66BD12-65E5-533B-3F1B-AC118525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63" y="1512346"/>
            <a:ext cx="3401350" cy="26278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FBD623-8C46-ADE7-8A35-5FFD3362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" y="720000"/>
            <a:ext cx="10871304" cy="489151"/>
          </a:xfrm>
        </p:spPr>
        <p:txBody>
          <a:bodyPr/>
          <a:lstStyle/>
          <a:p>
            <a:r>
              <a:rPr lang="es-ES"/>
              <a:t>Estudio aerodinámico y </a:t>
            </a:r>
            <a:r>
              <a:rPr lang="es-ES" err="1"/>
              <a:t>aeroelástico</a:t>
            </a:r>
            <a:r>
              <a:rPr lang="es-ES"/>
              <a:t> de palas de aerogenerador</a:t>
            </a:r>
            <a:br>
              <a:rPr lang="es-ES"/>
            </a:br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B5E566C-7C7C-ABC2-D46C-C602B2A4E2C1}"/>
              </a:ext>
            </a:extLst>
          </p:cNvPr>
          <p:cNvSpPr/>
          <p:nvPr/>
        </p:nvSpPr>
        <p:spPr>
          <a:xfrm>
            <a:off x="300400" y="1241302"/>
            <a:ext cx="108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170B465-EC50-3463-5660-916F0CD5968B}"/>
              </a:ext>
            </a:extLst>
          </p:cNvPr>
          <p:cNvSpPr/>
          <p:nvPr/>
        </p:nvSpPr>
        <p:spPr>
          <a:xfrm>
            <a:off x="405160" y="2151079"/>
            <a:ext cx="8211943" cy="18284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Estudio bibliográfico del estado del arte.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Diseño de una pala de aerogenerador de referencia.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Selección de perfiles a lo largo de la envergadura.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>
                <a:solidFill>
                  <a:schemeClr val="tx1"/>
                </a:solidFill>
              </a:rPr>
              <a:t>Estudio aerodinámico estacionario y no estacionario de los perfiles seleccionados.</a:t>
            </a: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579C0436-5326-671F-E77F-117823E94146}"/>
              </a:ext>
            </a:extLst>
          </p:cNvPr>
          <p:cNvSpPr txBox="1"/>
          <p:nvPr/>
        </p:nvSpPr>
        <p:spPr>
          <a:xfrm>
            <a:off x="1453290" y="1209151"/>
            <a:ext cx="8754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Estudio del comportamiento aerodinámico estacionario y no estacionario de una pala de aerogenerador en condición de bandera. En particular cuando el aire incide por el borde de salida.</a:t>
            </a:r>
          </a:p>
        </p:txBody>
      </p:sp>
      <p:grpSp>
        <p:nvGrpSpPr>
          <p:cNvPr id="3" name="Grupo 46">
            <a:extLst>
              <a:ext uri="{FF2B5EF4-FFF2-40B4-BE49-F238E27FC236}">
                <a16:creationId xmlns:a16="http://schemas.microsoft.com/office/drawing/2014/main" id="{648C8722-F98B-3B8A-C578-8F76470D8467}"/>
              </a:ext>
            </a:extLst>
          </p:cNvPr>
          <p:cNvGrpSpPr/>
          <p:nvPr/>
        </p:nvGrpSpPr>
        <p:grpSpPr>
          <a:xfrm>
            <a:off x="405164" y="4958103"/>
            <a:ext cx="5592619" cy="802939"/>
            <a:chOff x="237909" y="4233905"/>
            <a:chExt cx="5592619" cy="802939"/>
          </a:xfrm>
        </p:grpSpPr>
        <p:sp>
          <p:nvSpPr>
            <p:cNvPr id="4" name="Rectángulo: esquinas redondeadas 7">
              <a:extLst>
                <a:ext uri="{FF2B5EF4-FFF2-40B4-BE49-F238E27FC236}">
                  <a16:creationId xmlns:a16="http://schemas.microsoft.com/office/drawing/2014/main" id="{1C3697CD-7C49-7E33-D3AD-6F434DD36D6E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6" name="Rectángulo: esquinas redondeadas 28">
              <a:extLst>
                <a:ext uri="{FF2B5EF4-FFF2-40B4-BE49-F238E27FC236}">
                  <a16:creationId xmlns:a16="http://schemas.microsoft.com/office/drawing/2014/main" id="{879F9096-D295-1A57-533B-3AAC715D0B58}"/>
                </a:ext>
              </a:extLst>
            </p:cNvPr>
            <p:cNvSpPr/>
            <p:nvPr/>
          </p:nvSpPr>
          <p:spPr>
            <a:xfrm>
              <a:off x="4311368" y="4233905"/>
              <a:ext cx="1519160" cy="80293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  <a:p>
              <a:pPr algn="ctr"/>
              <a:r>
                <a:rPr lang="es-ES" sz="1600">
                  <a:solidFill>
                    <a:schemeClr val="tx1"/>
                  </a:solidFill>
                </a:rPr>
                <a:t>XFOIL</a:t>
              </a:r>
            </a:p>
          </p:txBody>
        </p:sp>
        <p:cxnSp>
          <p:nvCxnSpPr>
            <p:cNvPr id="7" name="Conector recto de flecha 32">
              <a:extLst>
                <a:ext uri="{FF2B5EF4-FFF2-40B4-BE49-F238E27FC236}">
                  <a16:creationId xmlns:a16="http://schemas.microsoft.com/office/drawing/2014/main" id="{7DDF446E-93CB-B9DD-CC56-8879C9BB8110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>
            <a:xfrm flipV="1">
              <a:off x="2324855" y="4635375"/>
              <a:ext cx="198651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45">
            <a:extLst>
              <a:ext uri="{FF2B5EF4-FFF2-40B4-BE49-F238E27FC236}">
                <a16:creationId xmlns:a16="http://schemas.microsoft.com/office/drawing/2014/main" id="{A9240B75-12BB-002B-CFC3-D47478AC39D6}"/>
              </a:ext>
            </a:extLst>
          </p:cNvPr>
          <p:cNvGrpSpPr/>
          <p:nvPr/>
        </p:nvGrpSpPr>
        <p:grpSpPr>
          <a:xfrm>
            <a:off x="405164" y="6006001"/>
            <a:ext cx="5626360" cy="381899"/>
            <a:chOff x="237909" y="5260971"/>
            <a:chExt cx="5626360" cy="381899"/>
          </a:xfrm>
        </p:grpSpPr>
        <p:sp>
          <p:nvSpPr>
            <p:cNvPr id="10" name="Rectángulo: esquinas redondeadas 11">
              <a:extLst>
                <a:ext uri="{FF2B5EF4-FFF2-40B4-BE49-F238E27FC236}">
                  <a16:creationId xmlns:a16="http://schemas.microsoft.com/office/drawing/2014/main" id="{680E3C2E-BF53-70A3-E8B7-8FA0123E3624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</a:t>
              </a:r>
            </a:p>
          </p:txBody>
        </p:sp>
        <p:sp>
          <p:nvSpPr>
            <p:cNvPr id="11" name="Rectángulo: esquinas redondeadas 23">
              <a:extLst>
                <a:ext uri="{FF2B5EF4-FFF2-40B4-BE49-F238E27FC236}">
                  <a16:creationId xmlns:a16="http://schemas.microsoft.com/office/drawing/2014/main" id="{C708E214-9171-2DC3-D7E2-E470D810BEBF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Juan</a:t>
              </a:r>
            </a:p>
          </p:txBody>
        </p:sp>
        <p:cxnSp>
          <p:nvCxnSpPr>
            <p:cNvPr id="12" name="Conector recto de flecha 35">
              <a:extLst>
                <a:ext uri="{FF2B5EF4-FFF2-40B4-BE49-F238E27FC236}">
                  <a16:creationId xmlns:a16="http://schemas.microsoft.com/office/drawing/2014/main" id="{46727E8B-13A8-8E5C-FFA6-8925BDB5FC9C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50">
            <a:extLst>
              <a:ext uri="{FF2B5EF4-FFF2-40B4-BE49-F238E27FC236}">
                <a16:creationId xmlns:a16="http://schemas.microsoft.com/office/drawing/2014/main" id="{15A69991-B81C-2C45-90D3-5E948CB84A24}"/>
              </a:ext>
            </a:extLst>
          </p:cNvPr>
          <p:cNvGrpSpPr/>
          <p:nvPr/>
        </p:nvGrpSpPr>
        <p:grpSpPr>
          <a:xfrm>
            <a:off x="1098288" y="4310161"/>
            <a:ext cx="4211753" cy="381899"/>
            <a:chOff x="237909" y="5988485"/>
            <a:chExt cx="4211753" cy="381899"/>
          </a:xfrm>
        </p:grpSpPr>
        <p:sp>
          <p:nvSpPr>
            <p:cNvPr id="15" name="Rectángulo: esquinas redondeadas 51">
              <a:extLst>
                <a:ext uri="{FF2B5EF4-FFF2-40B4-BE49-F238E27FC236}">
                  <a16:creationId xmlns:a16="http://schemas.microsoft.com/office/drawing/2014/main" id="{98F0F950-70AA-98CE-EF06-385DC4C74DA4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PC+TFG/TFM</a:t>
              </a:r>
            </a:p>
          </p:txBody>
        </p:sp>
        <p:sp>
          <p:nvSpPr>
            <p:cNvPr id="16" name="Rectángulo: esquinas redondeadas 52">
              <a:extLst>
                <a:ext uri="{FF2B5EF4-FFF2-40B4-BE49-F238E27FC236}">
                  <a16:creationId xmlns:a16="http://schemas.microsoft.com/office/drawing/2014/main" id="{95AEA62C-BA1A-4A04-547C-AF87ECA9D64A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err="1">
                  <a:solidFill>
                    <a:schemeClr val="tx1"/>
                  </a:solidFill>
                </a:rPr>
                <a:t>Montegancedo</a:t>
              </a:r>
              <a:endParaRPr lang="es-ES" sz="160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FDFDEF9-36DD-2E1A-3B43-B5667D4482A7}"/>
              </a:ext>
            </a:extLst>
          </p:cNvPr>
          <p:cNvSpPr/>
          <p:nvPr/>
        </p:nvSpPr>
        <p:spPr>
          <a:xfrm>
            <a:off x="300400" y="1867802"/>
            <a:ext cx="108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Tareas</a:t>
            </a:r>
          </a:p>
        </p:txBody>
      </p:sp>
      <p:pic>
        <p:nvPicPr>
          <p:cNvPr id="19" name="Picture 18" descr="NREL determines how to transport wind-turbine blades | Wind Systems ...">
            <a:extLst>
              <a:ext uri="{FF2B5EF4-FFF2-40B4-BE49-F238E27FC236}">
                <a16:creationId xmlns:a16="http://schemas.microsoft.com/office/drawing/2014/main" id="{C7677B5F-97CD-4486-F905-DAC05230A0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926" y="4140238"/>
            <a:ext cx="4579146" cy="26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5825-FCC8-31DE-2971-851DCD8E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EF43048D-5029-DB2A-2008-8AB148F07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523" y="2545245"/>
            <a:ext cx="6432477" cy="384725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3913025-0E4D-7A1E-5F10-63DAD83F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Diseño y construcción de un túnel de humo con capa límite atmosférica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1DE501-5E5B-F003-90D9-7942A40DFD3C}"/>
              </a:ext>
            </a:extLst>
          </p:cNvPr>
          <p:cNvGrpSpPr/>
          <p:nvPr/>
        </p:nvGrpSpPr>
        <p:grpSpPr>
          <a:xfrm>
            <a:off x="234799" y="1867111"/>
            <a:ext cx="5629470" cy="3588809"/>
            <a:chOff x="191256" y="1859854"/>
            <a:chExt cx="5629470" cy="3588809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A1C24F8-8528-E03B-2334-66BD8269075E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E341248-4094-97E7-16B1-D5AFCEC03BF2}"/>
                </a:ext>
              </a:extLst>
            </p:cNvPr>
            <p:cNvSpPr/>
            <p:nvPr/>
          </p:nvSpPr>
          <p:spPr>
            <a:xfrm>
              <a:off x="194366" y="2368925"/>
              <a:ext cx="5626360" cy="30797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Documentación de diseño de túneles de viento de baja velocidad y túneles ABL.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Dimensionamiento de cámara de ensayos y estimación de potencia requerida.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Diseño mecánico de los distintos componentes, para su impresión 3D e integración.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Impresión, montaje y prueba de la instalación.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171B7CA-AED5-6D3A-4FC9-E291B97AD0C7}"/>
              </a:ext>
            </a:extLst>
          </p:cNvPr>
          <p:cNvGrpSpPr/>
          <p:nvPr/>
        </p:nvGrpSpPr>
        <p:grpSpPr>
          <a:xfrm>
            <a:off x="237909" y="5583092"/>
            <a:ext cx="5626360" cy="381900"/>
            <a:chOff x="237909" y="4444425"/>
            <a:chExt cx="5626360" cy="3819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D1A71164-8253-826A-B045-5B2BBA9FACFA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A53C55D0-058C-902D-772B-EF8443E3FEBC}"/>
                </a:ext>
              </a:extLst>
            </p:cNvPr>
            <p:cNvSpPr/>
            <p:nvPr/>
          </p:nvSpPr>
          <p:spPr>
            <a:xfrm>
              <a:off x="4345109" y="4444425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CATIA/FUSION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AD278E02-A049-B161-73B8-867BA9B2ACFE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 flipV="1">
              <a:off x="2324855" y="4635375"/>
              <a:ext cx="202025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E6081858-C519-DE48-AE7B-C8713C4D577B}"/>
              </a:ext>
            </a:extLst>
          </p:cNvPr>
          <p:cNvGrpSpPr/>
          <p:nvPr/>
        </p:nvGrpSpPr>
        <p:grpSpPr>
          <a:xfrm>
            <a:off x="237909" y="6445854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CFA2CF32-36A2-7579-2D70-D02B006D8A52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A93B902B-60A2-B299-F4A2-075CD300CC45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Alex y Sergio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0EEBF79D-8A46-E780-D58B-B233ACA385A4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3516B86-79DD-578D-741B-723C30E47CCF}"/>
              </a:ext>
            </a:extLst>
          </p:cNvPr>
          <p:cNvGrpSpPr/>
          <p:nvPr/>
        </p:nvGrpSpPr>
        <p:grpSpPr>
          <a:xfrm>
            <a:off x="6771207" y="6254904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4D61FF25-6677-EE3E-458B-C8AF0CE89E5B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</a:t>
              </a:r>
              <a:r>
                <a: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TFG</a:t>
              </a:r>
              <a:r>
                <a:rPr lang="es-ES" sz="1600">
                  <a:solidFill>
                    <a:schemeClr val="tx1"/>
                  </a:solidFill>
                </a:rPr>
                <a:t>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C9D51319-8916-6A6F-3DE7-DDFD4B1C35E9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102F9E0A-7C66-FC31-D3BD-1798C3731903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736B43-5D82-DFE6-1D54-83F47C0EC7F0}"/>
              </a:ext>
            </a:extLst>
          </p:cNvPr>
          <p:cNvSpPr txBox="1"/>
          <p:nvPr/>
        </p:nvSpPr>
        <p:spPr>
          <a:xfrm>
            <a:off x="1718761" y="1164914"/>
            <a:ext cx="8754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Diseño de un túnel de viento de tamaño moderado, con capacidad de simulación de perfil de capa límite y con un sistema de visualización por trazadores de humo</a:t>
            </a:r>
          </a:p>
        </p:txBody>
      </p:sp>
      <p:pic>
        <p:nvPicPr>
          <p:cNvPr id="23" name="Imagen 22" descr="Wind Tunnel Smoke Images – Browse 2,171 Stock Photos, Vectors, and Video |  Adobe Stock">
            <a:extLst>
              <a:ext uri="{FF2B5EF4-FFF2-40B4-BE49-F238E27FC236}">
                <a16:creationId xmlns:a16="http://schemas.microsoft.com/office/drawing/2014/main" id="{317B73E0-D54B-5799-1169-23E2552702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61" y="1434544"/>
            <a:ext cx="3181604" cy="173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7255F01-A0D4-66BC-F2CE-D62D15D009F2}"/>
              </a:ext>
            </a:extLst>
          </p:cNvPr>
          <p:cNvSpPr/>
          <p:nvPr/>
        </p:nvSpPr>
        <p:spPr>
          <a:xfrm>
            <a:off x="11328400" y="5873005"/>
            <a:ext cx="701040" cy="381899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A99D5E6-01B6-9967-B117-4E96D1898752}"/>
              </a:ext>
            </a:extLst>
          </p:cNvPr>
          <p:cNvSpPr/>
          <p:nvPr/>
        </p:nvSpPr>
        <p:spPr>
          <a:xfrm>
            <a:off x="8604920" y="5593252"/>
            <a:ext cx="955639" cy="381899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0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D2791-704A-853C-AC01-FBD935AD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1AAA93D-61D6-3F0D-0F84-4D35DF9AB7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907" y="4772597"/>
            <a:ext cx="3723268" cy="203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DE317D00-B1C8-95DE-A4E1-0750AC05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Análisis de amplificación dinámica de carga (DAF) de una estructura ante ráfagas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FF490C-5E18-F8F2-9764-9163146D07D1}"/>
              </a:ext>
            </a:extLst>
          </p:cNvPr>
          <p:cNvGrpSpPr/>
          <p:nvPr/>
        </p:nvGrpSpPr>
        <p:grpSpPr>
          <a:xfrm>
            <a:off x="234799" y="1867111"/>
            <a:ext cx="5629470" cy="2816649"/>
            <a:chOff x="191256" y="1859854"/>
            <a:chExt cx="5629470" cy="2816649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3BFCBD86-D27A-745E-B38E-B1D181192590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8B1AC641-CC80-3C71-0B05-BABCA8A7F498}"/>
                </a:ext>
              </a:extLst>
            </p:cNvPr>
            <p:cNvSpPr/>
            <p:nvPr/>
          </p:nvSpPr>
          <p:spPr>
            <a:xfrm>
              <a:off x="194366" y="2368925"/>
              <a:ext cx="5626360" cy="230757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Documentación y estudio de fenomenología atmosférica ligada a ráfagas (vientos no sinópticos), y diseño del experimento acorde al túnel de ráfagas SG2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Toma de datos en túnel de viento, mediante escáner de presiones, para distintos ángulos de ataque, intensidad de ráfaga y frecuencia.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E91E7B1-D22E-65EB-F0A9-889B16B0AF37}"/>
              </a:ext>
            </a:extLst>
          </p:cNvPr>
          <p:cNvGrpSpPr/>
          <p:nvPr/>
        </p:nvGrpSpPr>
        <p:grpSpPr>
          <a:xfrm>
            <a:off x="6232309" y="2376182"/>
            <a:ext cx="5626360" cy="381900"/>
            <a:chOff x="237909" y="4444425"/>
            <a:chExt cx="5626360" cy="3819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FAFE9BB-8051-2E8F-BF78-A17B0128A6AD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AC5743B2-CDD7-AB68-27DB-65122E8950F2}"/>
                </a:ext>
              </a:extLst>
            </p:cNvPr>
            <p:cNvSpPr/>
            <p:nvPr/>
          </p:nvSpPr>
          <p:spPr>
            <a:xfrm>
              <a:off x="4345109" y="4444425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Matlab/Python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495D6371-DC28-BCD3-BE7D-C3EFE4A2F0BA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 flipV="1">
              <a:off x="2324855" y="4635375"/>
              <a:ext cx="202025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F90CC892-845E-145A-6A90-59B2B86B151A}"/>
              </a:ext>
            </a:extLst>
          </p:cNvPr>
          <p:cNvGrpSpPr/>
          <p:nvPr/>
        </p:nvGrpSpPr>
        <p:grpSpPr>
          <a:xfrm>
            <a:off x="6232309" y="3238944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9E861F7-F6FC-8550-ADC5-8B16DE883746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F49ECD01-EE30-72AB-64A8-107E8F1180D6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Alex y Sebas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4B3F3754-D038-261A-325F-DFE05D499B93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E5AB944-5721-9398-1E61-130B8AD72009}"/>
              </a:ext>
            </a:extLst>
          </p:cNvPr>
          <p:cNvGrpSpPr/>
          <p:nvPr/>
        </p:nvGrpSpPr>
        <p:grpSpPr>
          <a:xfrm>
            <a:off x="6994727" y="3861274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D0EA750C-B4EC-05FF-3822-C06E18B36674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</a:t>
              </a:r>
              <a:r>
                <a: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TFG</a:t>
              </a:r>
              <a:r>
                <a:rPr lang="es-ES" sz="1600">
                  <a:solidFill>
                    <a:schemeClr val="tx1"/>
                  </a:solidFill>
                </a:rPr>
                <a:t>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2D2D338F-CC99-3363-557B-69C8050DF667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ETSIAE</a:t>
              </a: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F9F24815-C1CA-9378-AA35-EE1B5189B2EC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035DD8-B164-85AB-3E06-04F0F326DA51}"/>
              </a:ext>
            </a:extLst>
          </p:cNvPr>
          <p:cNvSpPr txBox="1"/>
          <p:nvPr/>
        </p:nvSpPr>
        <p:spPr>
          <a:xfrm>
            <a:off x="1718761" y="1164914"/>
            <a:ext cx="8754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Evaluar experimentalmente la generación de cargas en una estructura ligera (seguidor solar) ante incrementos súbitos de la velocidad incidente, calculando el pico de fuerza debido a la amplificación dinámica.</a:t>
            </a:r>
          </a:p>
        </p:txBody>
      </p:sp>
      <p:pic>
        <p:nvPicPr>
          <p:cNvPr id="17" name="Imagen 16" descr="Dynamic amplification factor (DAF) and the different interaction... |  Download Scientific Diagram">
            <a:extLst>
              <a:ext uri="{FF2B5EF4-FFF2-40B4-BE49-F238E27FC236}">
                <a16:creationId xmlns:a16="http://schemas.microsoft.com/office/drawing/2014/main" id="{C9D6AF91-DC0A-6C9C-8D81-AABC68670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77" y="4483604"/>
            <a:ext cx="4324658" cy="23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8526A-8A7C-3B15-BCD3-48F692275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2802DC5-DEE5-BFD6-D48B-9453E1B8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8" y="720000"/>
            <a:ext cx="10397429" cy="489151"/>
          </a:xfrm>
        </p:spPr>
        <p:txBody>
          <a:bodyPr/>
          <a:lstStyle/>
          <a:p>
            <a:r>
              <a:rPr lang="es-ES"/>
              <a:t>Estudio experimental de perfiles con porosidad bio-inspirada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67CB1F-4C40-DD63-5515-E22C255DC64C}"/>
              </a:ext>
            </a:extLst>
          </p:cNvPr>
          <p:cNvGrpSpPr/>
          <p:nvPr/>
        </p:nvGrpSpPr>
        <p:grpSpPr>
          <a:xfrm>
            <a:off x="234799" y="1867111"/>
            <a:ext cx="5629470" cy="3588809"/>
            <a:chOff x="191256" y="1859854"/>
            <a:chExt cx="5629470" cy="3588809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47EC697-1EDE-B121-087E-6A43880EDAB6}"/>
                </a:ext>
              </a:extLst>
            </p:cNvPr>
            <p:cNvSpPr/>
            <p:nvPr/>
          </p:nvSpPr>
          <p:spPr>
            <a:xfrm>
              <a:off x="191256" y="1859854"/>
              <a:ext cx="1278294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Tareas</a:t>
              </a: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FC0C3F3B-15C7-4799-B8C9-25497C8BC558}"/>
                </a:ext>
              </a:extLst>
            </p:cNvPr>
            <p:cNvSpPr/>
            <p:nvPr/>
          </p:nvSpPr>
          <p:spPr>
            <a:xfrm>
              <a:off x="194366" y="2368925"/>
              <a:ext cx="5626360" cy="30797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Documentación de aerodinámica de perfiles a bajos números de Reynolds (LSB, transición de capa límite), métodos de visualización de flujo y termografía infrarroja.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Diseño del experimento. Diseño mecánico e impresión de los componentes porosos. Set up de </a:t>
              </a:r>
              <a:r>
                <a:rPr lang="es-ES" sz="1600" err="1">
                  <a:solidFill>
                    <a:schemeClr val="tx1"/>
                  </a:solidFill>
                </a:rPr>
                <a:t>flowviz</a:t>
              </a:r>
              <a:r>
                <a:rPr lang="es-ES" sz="1600">
                  <a:solidFill>
                    <a:schemeClr val="tx1"/>
                  </a:solidFill>
                </a:rPr>
                <a:t> y cámara IR.</a:t>
              </a:r>
            </a:p>
            <a:p>
              <a:pPr marL="457200" indent="-4572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>
                  <a:solidFill>
                    <a:schemeClr val="tx1"/>
                  </a:solidFill>
                </a:rPr>
                <a:t>Campaña de ensayos experimentales y análisis de datos.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B63A5B6C-D361-3B09-CA64-8F8E85615C1F}"/>
              </a:ext>
            </a:extLst>
          </p:cNvPr>
          <p:cNvGrpSpPr/>
          <p:nvPr/>
        </p:nvGrpSpPr>
        <p:grpSpPr>
          <a:xfrm>
            <a:off x="6232309" y="2190826"/>
            <a:ext cx="5626360" cy="797930"/>
            <a:chOff x="237909" y="4259069"/>
            <a:chExt cx="5626360" cy="79793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9F542583-E679-CC7B-32BD-A34F683E18A3}"/>
                </a:ext>
              </a:extLst>
            </p:cNvPr>
            <p:cNvSpPr/>
            <p:nvPr/>
          </p:nvSpPr>
          <p:spPr>
            <a:xfrm>
              <a:off x="237909" y="4444426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Requisitos</a:t>
              </a: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FC826E0A-DA25-E80D-1E7F-8D01EB6CBF5E}"/>
                </a:ext>
              </a:extLst>
            </p:cNvPr>
            <p:cNvSpPr/>
            <p:nvPr/>
          </p:nvSpPr>
          <p:spPr>
            <a:xfrm>
              <a:off x="4345109" y="4259069"/>
              <a:ext cx="1519160" cy="79793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Matlab/Python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+</a:t>
              </a:r>
              <a:br>
                <a:rPr lang="es-ES" sz="1600">
                  <a:solidFill>
                    <a:schemeClr val="tx1"/>
                  </a:solidFill>
                </a:rPr>
              </a:br>
              <a:r>
                <a:rPr lang="es-ES" sz="1600">
                  <a:solidFill>
                    <a:schemeClr val="tx1"/>
                  </a:solidFill>
                </a:rPr>
                <a:t>CATIA/FUSION</a:t>
              </a:r>
            </a:p>
          </p:txBody>
        </p: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236D7503-3920-B1BB-454E-BD8D2D3FB9EF}"/>
                </a:ext>
              </a:extLst>
            </p:cNvPr>
            <p:cNvCxnSpPr>
              <a:cxnSpLocks/>
              <a:stCxn id="8" idx="3"/>
              <a:endCxn id="29" idx="1"/>
            </p:cNvCxnSpPr>
            <p:nvPr/>
          </p:nvCxnSpPr>
          <p:spPr>
            <a:xfrm>
              <a:off x="2324855" y="4635376"/>
              <a:ext cx="2020254" cy="226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C49D81B-179A-BBD8-EBB4-FA19D41F6F77}"/>
              </a:ext>
            </a:extLst>
          </p:cNvPr>
          <p:cNvGrpSpPr/>
          <p:nvPr/>
        </p:nvGrpSpPr>
        <p:grpSpPr>
          <a:xfrm>
            <a:off x="6232309" y="3238944"/>
            <a:ext cx="5626360" cy="381899"/>
            <a:chOff x="237909" y="5260971"/>
            <a:chExt cx="5626360" cy="381899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06387294-0052-FDCB-E6D2-D5C66BB34059}"/>
                </a:ext>
              </a:extLst>
            </p:cNvPr>
            <p:cNvSpPr/>
            <p:nvPr/>
          </p:nvSpPr>
          <p:spPr>
            <a:xfrm>
              <a:off x="237909" y="5260971"/>
              <a:ext cx="2086946" cy="381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Responsables</a:t>
              </a: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4BEFFA4A-54EB-AECA-68D4-1EB9A1EBA94D}"/>
                </a:ext>
              </a:extLst>
            </p:cNvPr>
            <p:cNvSpPr/>
            <p:nvPr/>
          </p:nvSpPr>
          <p:spPr>
            <a:xfrm>
              <a:off x="4345109" y="5260971"/>
              <a:ext cx="1519160" cy="381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Alex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B1DED8D0-98C9-6FEC-0583-B92030ADFE41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2324855" y="5451921"/>
              <a:ext cx="20202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AD44DBB2-5B77-404B-1C68-0BAED07F9CE4}"/>
              </a:ext>
            </a:extLst>
          </p:cNvPr>
          <p:cNvGrpSpPr/>
          <p:nvPr/>
        </p:nvGrpSpPr>
        <p:grpSpPr>
          <a:xfrm>
            <a:off x="7045527" y="4026758"/>
            <a:ext cx="4211753" cy="381899"/>
            <a:chOff x="237909" y="5988485"/>
            <a:chExt cx="4211753" cy="38189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821C8E8B-5D5D-2E43-95D5-6C95C4CB9E3C}"/>
                </a:ext>
              </a:extLst>
            </p:cNvPr>
            <p:cNvSpPr/>
            <p:nvPr/>
          </p:nvSpPr>
          <p:spPr>
            <a:xfrm>
              <a:off x="2930502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PC+</a:t>
              </a:r>
              <a:r>
                <a:rPr lang="es-ES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TFG</a:t>
              </a:r>
              <a:r>
                <a:rPr lang="es-ES" sz="1600">
                  <a:solidFill>
                    <a:schemeClr val="tx1"/>
                  </a:solidFill>
                </a:rPr>
                <a:t>/TFM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B4742D64-506E-A553-1BFC-24134CFEA58A}"/>
                </a:ext>
              </a:extLst>
            </p:cNvPr>
            <p:cNvSpPr/>
            <p:nvPr/>
          </p:nvSpPr>
          <p:spPr>
            <a:xfrm>
              <a:off x="237909" y="5988485"/>
              <a:ext cx="1519160" cy="3818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>
                  <a:solidFill>
                    <a:schemeClr val="tx1"/>
                  </a:solidFill>
                </a:rPr>
                <a:t>Montegancedo</a:t>
              </a:r>
            </a:p>
          </p:txBody>
        </p:sp>
      </p:grpSp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id="{780F34EE-54AC-CFF5-EE56-AC9F250980D1}"/>
              </a:ext>
            </a:extLst>
          </p:cNvPr>
          <p:cNvSpPr/>
          <p:nvPr/>
        </p:nvSpPr>
        <p:spPr>
          <a:xfrm>
            <a:off x="234798" y="1213967"/>
            <a:ext cx="1278294" cy="381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Objetivo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0202FE-9B42-48ED-EB99-72ECC5FC0E5D}"/>
              </a:ext>
            </a:extLst>
          </p:cNvPr>
          <p:cNvSpPr txBox="1"/>
          <p:nvPr/>
        </p:nvSpPr>
        <p:spPr>
          <a:xfrm>
            <a:off x="1718761" y="1164914"/>
            <a:ext cx="6464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+mn-lt"/>
              </a:rPr>
              <a:t>Evaluar experimentalmente el efecto de la porosidad en un perfil aerodinámico en la generación de fuerzas y en el comportamiento de la capa límite.</a:t>
            </a:r>
          </a:p>
        </p:txBody>
      </p:sp>
      <p:pic>
        <p:nvPicPr>
          <p:cNvPr id="15" name="Imagen 14" descr="Diagrammatic section through a bird's wing at the level of the lower... |  Download Scientific Diagram">
            <a:extLst>
              <a:ext uri="{FF2B5EF4-FFF2-40B4-BE49-F238E27FC236}">
                <a16:creationId xmlns:a16="http://schemas.microsoft.com/office/drawing/2014/main" id="{B8F837D6-9A9C-DC7C-C185-7E000C309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92" y="5580209"/>
            <a:ext cx="3843126" cy="1115581"/>
          </a:xfrm>
          <a:prstGeom prst="rect">
            <a:avLst/>
          </a:prstGeom>
        </p:spPr>
      </p:pic>
      <p:pic>
        <p:nvPicPr>
          <p:cNvPr id="17" name="Imagen 16" descr="Surface flow visualization on the suction side of the X‐35‐02 airfoil,... |  Download Scientific Diagram">
            <a:extLst>
              <a:ext uri="{FF2B5EF4-FFF2-40B4-BE49-F238E27FC236}">
                <a16:creationId xmlns:a16="http://schemas.microsoft.com/office/drawing/2014/main" id="{A166EB00-4397-315D-7C48-4CAE87E89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649425"/>
            <a:ext cx="2087321" cy="2087321"/>
          </a:xfrm>
          <a:prstGeom prst="rect">
            <a:avLst/>
          </a:prstGeom>
        </p:spPr>
      </p:pic>
      <p:pic>
        <p:nvPicPr>
          <p:cNvPr id="18" name="Imagen 17" descr="Infrared thermography techniques for boundary layer state visualisation |  Experiments in Fluids | Springer Nature Link">
            <a:extLst>
              <a:ext uri="{FF2B5EF4-FFF2-40B4-BE49-F238E27FC236}">
                <a16:creationId xmlns:a16="http://schemas.microsoft.com/office/drawing/2014/main" id="{8363962A-3709-9E76-0F43-244F0CF132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4" y="4630824"/>
            <a:ext cx="3202185" cy="2126998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A1CF31B-4840-1864-AAB2-55A4E2E7DA88}"/>
              </a:ext>
            </a:extLst>
          </p:cNvPr>
          <p:cNvSpPr/>
          <p:nvPr/>
        </p:nvSpPr>
        <p:spPr>
          <a:xfrm>
            <a:off x="114365" y="5663389"/>
            <a:ext cx="1519160" cy="57284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Mondragon </a:t>
            </a:r>
            <a:r>
              <a:rPr lang="es-ES" sz="1600" err="1">
                <a:solidFill>
                  <a:schemeClr val="tx1"/>
                </a:solidFill>
              </a:rPr>
              <a:t>Unibersitatea</a:t>
            </a:r>
            <a:endParaRPr lang="es-ES" sz="160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975292D-5249-E257-8293-AA0FC64920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7316">
            <a:off x="8736536" y="974209"/>
            <a:ext cx="3153708" cy="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547D01BA02E3448B205AB0971076CF" ma:contentTypeVersion="14" ma:contentTypeDescription="Crear nuevo documento." ma:contentTypeScope="" ma:versionID="52cbbb9fff868312883c088b5ef4ce6f">
  <xsd:schema xmlns:xsd="http://www.w3.org/2001/XMLSchema" xmlns:xs="http://www.w3.org/2001/XMLSchema" xmlns:p="http://schemas.microsoft.com/office/2006/metadata/properties" xmlns:ns2="256e402c-99a2-41c4-bd0b-6b6ceeaaa59a" xmlns:ns3="72c08d5e-437d-455f-b10a-24c99916771d" targetNamespace="http://schemas.microsoft.com/office/2006/metadata/properties" ma:root="true" ma:fieldsID="4b677c534a9c923c04a2ec6ae89db1dd" ns2:_="" ns3:_="">
    <xsd:import namespace="256e402c-99a2-41c4-bd0b-6b6ceeaaa59a"/>
    <xsd:import namespace="72c08d5e-437d-455f-b10a-24c9991677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e402c-99a2-41c4-bd0b-6b6ceeaaa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6b79bab5-423c-41bb-b2a6-fa644551e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8d5e-437d-455f-b10a-24c9991677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fd9b872-f7bb-40e4-b28d-643e6c82dcc1}" ma:internalName="TaxCatchAll" ma:showField="CatchAllData" ma:web="72c08d5e-437d-455f-b10a-24c9991677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c08d5e-437d-455f-b10a-24c99916771d" xsi:nil="true"/>
    <lcf76f155ced4ddcb4097134ff3c332f xmlns="256e402c-99a2-41c4-bd0b-6b6ceeaaa5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D1806-9502-4400-B110-4793E8082C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B286A-6128-45D0-AFA5-E1E2B5E234A7}">
  <ds:schemaRefs>
    <ds:schemaRef ds:uri="256e402c-99a2-41c4-bd0b-6b6ceeaaa59a"/>
    <ds:schemaRef ds:uri="72c08d5e-437d-455f-b10a-24c9991677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068CEA-EC7E-4F26-97C3-5A61A855C3F7}">
  <ds:schemaRefs>
    <ds:schemaRef ds:uri="256e402c-99a2-41c4-bd0b-6b6ceeaaa59a"/>
    <ds:schemaRef ds:uri="72c08d5e-437d-455f-b10a-24c9991677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afea85d-c323-4270-b69d-a4fb3927c254}" enabled="0" method="" siteId="{6afea85d-c323-4270-b69d-a4fb3927c25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2124</Words>
  <Application>Microsoft Office PowerPoint</Application>
  <PresentationFormat>Panorámica</PresentationFormat>
  <Paragraphs>469</Paragraphs>
  <Slides>17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Calibri Light</vt:lpstr>
      <vt:lpstr>Diseño personalizado</vt:lpstr>
      <vt:lpstr>Presentación de PowerPoint</vt:lpstr>
      <vt:lpstr>Desarrollo de una aplicación para el diseño de tomas de aire supersónicas e hipersónicas</vt:lpstr>
      <vt:lpstr>Estudio aeroelástico de seguidores solares mediante el modelo de amortiguamiento histerético</vt:lpstr>
      <vt:lpstr>Diseño de un túnel aerodinámico supersónico de bajo coste</vt:lpstr>
      <vt:lpstr>Diseño de UAVs: HAPS (vuelo a gran altitud) y como plataforma científica</vt:lpstr>
      <vt:lpstr>Estudio aerodinámico y aeroelástico de palas de aerogenerador </vt:lpstr>
      <vt:lpstr>Diseño y construcción de un túnel de humo con capa límite atmosférica</vt:lpstr>
      <vt:lpstr>Análisis de amplificación dinámica de carga (DAF) de una estructura ante ráfagas</vt:lpstr>
      <vt:lpstr>Estudio experimental de perfiles con porosidad bio-inspirada</vt:lpstr>
      <vt:lpstr>Simulación CFD del flujo sobre una cubierta de membrana tensada</vt:lpstr>
      <vt:lpstr>Desarrollo de un sistema base-pivot para ensayos en túnel</vt:lpstr>
      <vt:lpstr>Ensayos con balanza de alta frecuencia (HFFB) de un edificio patrón</vt:lpstr>
      <vt:lpstr>Ensayos de puentes completos en túnel de viento</vt:lpstr>
      <vt:lpstr>Desarrollo de un sistema de morphing</vt:lpstr>
      <vt:lpstr>Construcción de una balanza de bajo coste</vt:lpstr>
      <vt:lpstr>Proceso. Fechas orientativas y responsables </vt:lpstr>
      <vt:lpstr>Resumen</vt:lpstr>
    </vt:vector>
  </TitlesOfParts>
  <Company>ernesto arroyo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arroyo</dc:creator>
  <cp:lastModifiedBy>Mikel Ogueta Gutiérrez</cp:lastModifiedBy>
  <cp:revision>1</cp:revision>
  <cp:lastPrinted>2013-03-17T19:12:22Z</cp:lastPrinted>
  <dcterms:created xsi:type="dcterms:W3CDTF">2010-11-15T10:46:39Z</dcterms:created>
  <dcterms:modified xsi:type="dcterms:W3CDTF">2026-07-08T15:00:19Z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0x010100DF547D01BA02E3448B205AB0971076CF</vt:lpwstr>
  </property>
  <property fmtid="{D5CDD505-2E9C-101B-9397-08002B2CF9AE}" pid="3" name="MediaServiceImageTags">
    <vt:lpwstr/>
  </property>
</Properties>
</file>