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78" r:id="rId3"/>
    <p:sldId id="315" r:id="rId4"/>
    <p:sldId id="269" r:id="rId5"/>
    <p:sldId id="280" r:id="rId6"/>
    <p:sldId id="281" r:id="rId7"/>
    <p:sldId id="266" r:id="rId8"/>
    <p:sldId id="308" r:id="rId9"/>
    <p:sldId id="313" r:id="rId10"/>
    <p:sldId id="286" r:id="rId11"/>
    <p:sldId id="307" r:id="rId12"/>
    <p:sldId id="314" r:id="rId13"/>
    <p:sldId id="312" r:id="rId14"/>
    <p:sldId id="311" r:id="rId15"/>
    <p:sldId id="316" r:id="rId16"/>
    <p:sldId id="291" r:id="rId17"/>
    <p:sldId id="294" r:id="rId18"/>
    <p:sldId id="257" r:id="rId1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714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829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699E7DC3-B5CE-A769-2B91-E2C1D043A81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4A92D4F-E84F-5229-31C3-CD755CF928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A2D34F-38E9-46C6-9D35-03DDE607A8C1}" type="datetimeFigureOut">
              <a:rPr lang="es-ES" smtClean="0"/>
              <a:t>14/02/2025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2A6F361-8A65-A7D4-16B4-1A5AB36E680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224F80F-056C-9BCB-5ABF-27105094173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9E3A23-E0EF-4436-A559-B3C3345C57C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7182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96B4E-9824-4CC4-B00D-FBBAB23F4369}" type="datetimeFigureOut">
              <a:rPr lang="es-ES" smtClean="0"/>
              <a:t>14/02/2025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959084-17DE-4653-8A64-F5B386F5BE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192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70CF8-2EF3-4627-A655-F8313189732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6976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7F8DA-563C-17EF-F8F7-101863438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683642A-38E3-CC51-7F1F-E2E0537E75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EBA690D-AA08-D934-C693-E1BBF7A448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77B01A8-B4DE-E4A9-6200-844F8B0678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70CF8-2EF3-4627-A655-F8313189732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5081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70CF8-2EF3-4627-A655-F8313189732E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9144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70CF8-2EF3-4627-A655-F8313189732E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108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70CF8-2EF3-4627-A655-F8313189732E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9402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4926C-E41B-8558-F823-0E45E628E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2C913D6-8A11-F383-4A27-06BEEA45C9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0FF19DC-EFAF-0823-1E12-EEA5135A23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6EA56E5-0482-2DCD-81D0-CD5393100D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70CF8-2EF3-4627-A655-F8313189732E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8942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70CF8-2EF3-4627-A655-F8313189732E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35088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70CF8-2EF3-4627-A655-F8313189732E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9594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33B77-CDBC-DAE0-ACEA-8C9CE4AA4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1F0B952-8C7C-E293-2D10-3370DFB77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058523E-3640-5985-1F4C-E97C466064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90A8385-26E8-5104-E8EE-ABBD82CE7E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70CF8-2EF3-4627-A655-F8313189732E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1803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70CF8-2EF3-4627-A655-F8313189732E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7239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70CF8-2EF3-4627-A655-F8313189732E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19247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8668-1C53-721F-B206-D97E7B173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397BB8B-2B5F-A9C6-7437-36DF223566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733F25B-0B1F-A138-8FA2-E905088F16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082EFB6-0159-0AB2-B677-B2CAB50FCE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70CF8-2EF3-4627-A655-F8313189732E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38580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77B1F-DB06-8A44-3FCB-8C80747EC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9C407BB-5CFD-39A7-21B5-57C858DBC8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9C97C8B-4C61-E5DC-BB58-B6B3054C87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8FBD5FF-017F-5FF5-39E9-448C8FF4D3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70CF8-2EF3-4627-A655-F8313189732E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59559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C7E17-6679-C45D-A369-1548D5DEB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F1703A1-284D-A1CE-472C-AA1D6E3A58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FD20FD0-B561-A614-2C2E-EAD0764693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4EB2AD-B972-E81D-FA43-3D3477101B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70CF8-2EF3-4627-A655-F8313189732E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6677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6D753C-9B3C-8275-AE36-F853F1CF2C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5DD2A5E-1544-BF2E-E6A7-85012509BB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2E707A-7ED4-36BB-8B49-9BFA83402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14/02/2025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B7696B-1CFB-8B49-30C4-7E5787D8A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806E0D-CEA6-813E-53CD-E152E4DD9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1250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968455-BF5C-DE8C-FB59-8CE63E5AB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A26C0B-FBB0-B4F0-FBBE-C1875F3D8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6CBEA6-DB09-15D0-5D74-8E907EF7D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14/02/2025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182162-390A-5096-3BC9-DCBCD90B5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0E9BDF-DFFE-3BBE-0704-89BCC338F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Marcador de contenido 4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A5CCC9DC-54E4-B8CE-C420-A3E9F8BA51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58"/>
            <a:ext cx="12192000" cy="644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91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605ED6-2F05-7FCD-4989-2411C48D7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27CDA2-6418-9707-B472-F4953D448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19972E-5E5A-4401-A41B-F0AAC7603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14/02/2025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0C1D28-A298-FB6D-5FCB-F2E24E2A3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4B94C5-2EC1-71D5-77C9-10857D357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431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2F9360-F510-D6BF-820B-1711A691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5DFCB8-9D31-FB54-AD12-9E240D28E4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DCFD2CA-24D0-5221-24DC-FF6442CD8D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8F04D1-F05E-0EBD-B3D9-65C2D750F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14/02/2025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9F2C0D4-0E48-0F07-BFC7-EDF9B5296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0720DEA-393F-F5AE-4597-7AB9CC9C2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7805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EF448-EAFA-536F-7C0E-1CEEE593C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48316C-8F37-2FEC-C573-EBFD434FC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9059524-5FC6-5416-E757-0E65841B03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6E7AAEB-B251-AA80-3453-875CA1E963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ADD281E-8E18-C503-E14E-02472B78B3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488C968-1B47-C3EC-4050-6737C20C5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14/02/2025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E118971-7510-835B-DD13-F73A79C5F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2FC40DF-541A-FCB0-B7B2-C74DF490D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9013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F675D5-0964-6D5E-4F05-3FC73E634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4B56F82-5E73-4351-7D73-1ABBB9340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14/02/2025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3BF962F-D132-A08E-CF06-878659747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91EBCC5-100C-BB36-F25D-AF9E884AD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4680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FEF9727-D685-892B-D7A1-07C645971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14/02/2025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9EDB49-BDF7-8E4B-1079-9ABB24D19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3414361-9203-9B22-F748-39B392215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9047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85755E-7EAF-CFE3-7BB6-89307129D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D5CA9-EFA9-2B9D-42EE-028C65F6F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CEFE31-B808-F764-30ED-6A4DBB519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C8AADB-DA33-E4AE-2400-05980669C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14/02/2025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2686D22-8641-7DEB-DB08-8D5338BDB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0E6F45-4805-88CD-423B-4F035DEE8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7891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9506C6-5B4B-7739-E11F-F2A7900F8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17349B1-39D0-9F58-4501-A8AF30B9EE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04DFB04-66A2-DA1F-8985-98DD5BAE5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A181DA2-793A-CDCA-2196-450968D70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14/02/2025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3A607FA-67D3-6647-A700-3CF93370D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F042384-7837-EA19-EF1E-33E36935A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2851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CFC9B9-4D6C-0765-E1C4-1ACC83CD0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C2ECAC8-ADAE-2AA9-5699-F041BA0411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41C946-C0E8-CA13-8B46-9190B4EA4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14/02/2025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EC3048-07F3-A94C-098C-A6B7A20F5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D76DE0-C3ED-B641-7FB0-F44AA4D84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9269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26FA572-8EDA-A3C5-F421-2DC82A15FB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845C710-A4D7-016F-3D51-DD06322754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CA8505-39A8-1130-83EE-E4656C2DF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14/02/2025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864DB6-ECCF-01BA-E450-36C388F36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92B3DD-C35F-63E7-5D34-028FCCCEF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5520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4E5C11F-4DCE-050F-50F9-09465ABEC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484F36-E375-738A-E6C6-89DCD1A92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BF3ACB4-E626-5BCC-EFBA-384DDC788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79DE67-2D5B-4E2D-8890-778BF3375FAC}" type="datetimeFigureOut">
              <a:rPr lang="es-ES" smtClean="0"/>
              <a:t>14/02/2025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1D1D79-98CD-196B-486E-7013044B9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129FD8-CDCD-87A5-DC20-793CEB8C63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151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1jLkYyODsc?feature=oembed" TargetMode="Externa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 descr="Texto&#10;&#10;El contenido generado por IA puede ser incorrecto.">
            <a:extLst>
              <a:ext uri="{FF2B5EF4-FFF2-40B4-BE49-F238E27FC236}">
                <a16:creationId xmlns:a16="http://schemas.microsoft.com/office/drawing/2014/main" id="{49200799-CA31-CDBD-2B68-268303F52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CE5F961-26AF-77C7-6802-227F9F84551D}"/>
              </a:ext>
            </a:extLst>
          </p:cNvPr>
          <p:cNvSpPr txBox="1"/>
          <p:nvPr/>
        </p:nvSpPr>
        <p:spPr>
          <a:xfrm>
            <a:off x="797169" y="2370721"/>
            <a:ext cx="63304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IA para la ACCESSIBILIDAD</a:t>
            </a:r>
          </a:p>
          <a:p>
            <a:endParaRPr lang="es-E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FB5D59C-030F-CB0F-C87F-F7BF0058B03C}"/>
              </a:ext>
            </a:extLst>
          </p:cNvPr>
          <p:cNvSpPr txBox="1"/>
          <p:nvPr/>
        </p:nvSpPr>
        <p:spPr>
          <a:xfrm>
            <a:off x="715188" y="3324828"/>
            <a:ext cx="6330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Almudena Alcaide Raya,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Ph.D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Fundacion ONCE</a:t>
            </a:r>
          </a:p>
          <a:p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800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42F75296-CFB2-4B72-B685-FFA8015025AA}"/>
              </a:ext>
            </a:extLst>
          </p:cNvPr>
          <p:cNvSpPr txBox="1">
            <a:spLocks/>
          </p:cNvSpPr>
          <p:nvPr/>
        </p:nvSpPr>
        <p:spPr>
          <a:xfrm>
            <a:off x="855376" y="435316"/>
            <a:ext cx="9833548" cy="10668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b="1"/>
              <a:t>Las cifras de la discapacidad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B4713E8-107F-FF87-3B15-446492581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575" y="61821"/>
            <a:ext cx="3224644" cy="99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923AD74-DE04-4DAB-5884-99F2B85B206A}"/>
              </a:ext>
            </a:extLst>
          </p:cNvPr>
          <p:cNvSpPr txBox="1"/>
          <p:nvPr/>
        </p:nvSpPr>
        <p:spPr>
          <a:xfrm flipH="1">
            <a:off x="9989031" y="5202621"/>
            <a:ext cx="19549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Fuente: https://www.odismet.es/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3C8D9C4-1DFF-0305-4984-BFD1E5E6097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33" b="36944"/>
          <a:stretch/>
        </p:blipFill>
        <p:spPr>
          <a:xfrm>
            <a:off x="2364410" y="1502118"/>
            <a:ext cx="7248768" cy="44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737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8AFFA-880A-181B-CF84-50A2AAEB4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5D59147A-FEF6-44DF-B8BD-2EB1AFA569BF}"/>
              </a:ext>
            </a:extLst>
          </p:cNvPr>
          <p:cNvSpPr txBox="1">
            <a:spLocks/>
          </p:cNvSpPr>
          <p:nvPr/>
        </p:nvSpPr>
        <p:spPr>
          <a:xfrm>
            <a:off x="855376" y="435316"/>
            <a:ext cx="9833548" cy="10668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b="1"/>
              <a:t>Las cifras de la discapacidad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1976ECB-D9FA-0C20-A05E-7CEF1D221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575" y="61821"/>
            <a:ext cx="3224644" cy="99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1E22DE1-BC99-BA6A-842C-41BCE147AD17}"/>
              </a:ext>
            </a:extLst>
          </p:cNvPr>
          <p:cNvSpPr txBox="1"/>
          <p:nvPr/>
        </p:nvSpPr>
        <p:spPr>
          <a:xfrm flipH="1">
            <a:off x="9989031" y="5202621"/>
            <a:ext cx="19549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Fuente: https://www.odismet.es/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5CD7B7D-3F16-1C6F-212D-DADF10F51E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33" b="36944"/>
          <a:stretch/>
        </p:blipFill>
        <p:spPr>
          <a:xfrm>
            <a:off x="2364410" y="1502118"/>
            <a:ext cx="7248768" cy="4494050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CF636D79-51C3-0B55-7EEB-5A3083119840}"/>
              </a:ext>
            </a:extLst>
          </p:cNvPr>
          <p:cNvSpPr/>
          <p:nvPr/>
        </p:nvSpPr>
        <p:spPr>
          <a:xfrm>
            <a:off x="3937963" y="4417328"/>
            <a:ext cx="1028700" cy="13335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9280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ABE823D-5A2B-DCFF-3614-3206AC895D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6944"/>
          <a:stretch/>
        </p:blipFill>
        <p:spPr>
          <a:xfrm>
            <a:off x="2319216" y="1028412"/>
            <a:ext cx="7248768" cy="4801176"/>
          </a:xfrm>
          <a:prstGeom prst="rect">
            <a:avLst/>
          </a:prstGeom>
        </p:spPr>
      </p:pic>
      <p:sp>
        <p:nvSpPr>
          <p:cNvPr id="3" name="Círculo: vacío 2">
            <a:extLst>
              <a:ext uri="{FF2B5EF4-FFF2-40B4-BE49-F238E27FC236}">
                <a16:creationId xmlns:a16="http://schemas.microsoft.com/office/drawing/2014/main" id="{81ED0638-39E3-4D94-8659-CB9C04644E98}"/>
              </a:ext>
            </a:extLst>
          </p:cNvPr>
          <p:cNvSpPr/>
          <p:nvPr/>
        </p:nvSpPr>
        <p:spPr>
          <a:xfrm>
            <a:off x="-2047875" y="-4686300"/>
            <a:ext cx="16573500" cy="16230599"/>
          </a:xfrm>
          <a:prstGeom prst="donut">
            <a:avLst>
              <a:gd name="adj" fmla="val 46074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5000">
                <a:srgbClr val="000000"/>
              </a:gs>
              <a:gs pos="16000">
                <a:schemeClr val="tx1">
                  <a:alpha val="82000"/>
                </a:schemeClr>
              </a:gs>
              <a:gs pos="62000">
                <a:schemeClr val="tx1"/>
              </a:gs>
              <a:gs pos="85000">
                <a:schemeClr val="accent1">
                  <a:lumMod val="30000"/>
                  <a:lumOff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697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39BE6-5A2F-4B3F-B622-745E21B3A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76" y="655544"/>
            <a:ext cx="9833548" cy="1066802"/>
          </a:xfrm>
        </p:spPr>
        <p:txBody>
          <a:bodyPr anchor="b">
            <a:normAutofit/>
          </a:bodyPr>
          <a:lstStyle/>
          <a:p>
            <a:r>
              <a:rPr lang="es-ES" sz="4800" b="1"/>
              <a:t>Personas con discapacidad visual</a:t>
            </a:r>
            <a:endParaRPr lang="en-GB" sz="4800" b="1"/>
          </a:p>
        </p:txBody>
      </p:sp>
      <p:sp>
        <p:nvSpPr>
          <p:cNvPr id="11" name="Marcador de contenido 21">
            <a:extLst>
              <a:ext uri="{FF2B5EF4-FFF2-40B4-BE49-F238E27FC236}">
                <a16:creationId xmlns:a16="http://schemas.microsoft.com/office/drawing/2014/main" id="{6A5983E3-DDFE-427E-B4C6-4025B8BE4C64}"/>
              </a:ext>
            </a:extLst>
          </p:cNvPr>
          <p:cNvSpPr txBox="1">
            <a:spLocks/>
          </p:cNvSpPr>
          <p:nvPr/>
        </p:nvSpPr>
        <p:spPr>
          <a:xfrm>
            <a:off x="695325" y="6492875"/>
            <a:ext cx="10515600" cy="280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sz="1200"/>
              <a:t>https://www.inclusivecitymaker.com/disabled-people-in-the-world-in-2021-facts-and-figures/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CC856EF-8D76-B916-FC6F-774BB30BF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575" y="61821"/>
            <a:ext cx="3224644" cy="99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F39948B-A20B-BCB2-8CF4-BC21BB2DC2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36944"/>
          <a:stretch/>
        </p:blipFill>
        <p:spPr>
          <a:xfrm>
            <a:off x="3121758" y="2007328"/>
            <a:ext cx="5948484" cy="393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028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39BE6-5A2F-4B3F-B622-745E21B3A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76" y="655544"/>
            <a:ext cx="9833548" cy="1066802"/>
          </a:xfrm>
        </p:spPr>
        <p:txBody>
          <a:bodyPr anchor="b">
            <a:normAutofit/>
          </a:bodyPr>
          <a:lstStyle/>
          <a:p>
            <a:r>
              <a:rPr lang="es-ES" sz="4800" b="1"/>
              <a:t>Personas con discapacidad visual</a:t>
            </a:r>
          </a:p>
        </p:txBody>
      </p:sp>
      <p:sp>
        <p:nvSpPr>
          <p:cNvPr id="11" name="Marcador de contenido 21">
            <a:extLst>
              <a:ext uri="{FF2B5EF4-FFF2-40B4-BE49-F238E27FC236}">
                <a16:creationId xmlns:a16="http://schemas.microsoft.com/office/drawing/2014/main" id="{6A5983E3-DDFE-427E-B4C6-4025B8BE4C64}"/>
              </a:ext>
            </a:extLst>
          </p:cNvPr>
          <p:cNvSpPr txBox="1">
            <a:spLocks/>
          </p:cNvSpPr>
          <p:nvPr/>
        </p:nvSpPr>
        <p:spPr>
          <a:xfrm>
            <a:off x="695325" y="6492875"/>
            <a:ext cx="10515600" cy="280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sz="1200"/>
              <a:t>https://www.inclusivecitymaker.com/disabled-people-in-the-world-in-2021-facts-and-figures/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7D8DEDF-2693-C823-F95F-D62C9D0D7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575" y="61821"/>
            <a:ext cx="3224644" cy="99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49E284F-53A6-4D21-BB20-511441C45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b="36944"/>
          <a:stretch/>
        </p:blipFill>
        <p:spPr>
          <a:xfrm>
            <a:off x="3121758" y="2007328"/>
            <a:ext cx="5948484" cy="393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915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39BE6-5A2F-4B3F-B622-745E21B3A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People </a:t>
            </a:r>
            <a:r>
              <a:rPr lang="es-ES" err="1"/>
              <a:t>with</a:t>
            </a:r>
            <a:r>
              <a:rPr lang="es-ES"/>
              <a:t> visual </a:t>
            </a:r>
            <a:r>
              <a:rPr lang="es-ES" err="1"/>
              <a:t>disabilities</a:t>
            </a:r>
            <a:endParaRPr lang="es-ES"/>
          </a:p>
        </p:txBody>
      </p:sp>
      <p:sp>
        <p:nvSpPr>
          <p:cNvPr id="22" name="Marcador de contenido 21">
            <a:extLst>
              <a:ext uri="{FF2B5EF4-FFF2-40B4-BE49-F238E27FC236}">
                <a16:creationId xmlns:a16="http://schemas.microsoft.com/office/drawing/2014/main" id="{57B1AA83-8603-4F73-BC16-C892F8621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6492875"/>
            <a:ext cx="10515600" cy="2809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200"/>
              <a:t>https://www.inclusivecitymaker.com/disabled-people-in-the-world-in-2021-facts-and-figures/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2DE60BD-8FD2-4264-AEC6-BA2B62EE6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162" y="1275801"/>
            <a:ext cx="8120063" cy="5357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C75BC915-9DAB-4F85-9380-960C3B7F2374}"/>
              </a:ext>
            </a:extLst>
          </p:cNvPr>
          <p:cNvSpPr/>
          <p:nvPr/>
        </p:nvSpPr>
        <p:spPr>
          <a:xfrm>
            <a:off x="6019800" y="4479131"/>
            <a:ext cx="3419475" cy="190182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102BBCA-FF59-44D5-B1BF-D043464C221D}"/>
              </a:ext>
            </a:extLst>
          </p:cNvPr>
          <p:cNvSpPr/>
          <p:nvPr/>
        </p:nvSpPr>
        <p:spPr>
          <a:xfrm>
            <a:off x="-508000" y="-590550"/>
            <a:ext cx="12922250" cy="7658100"/>
          </a:xfrm>
          <a:prstGeom prst="rect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3566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39BE6-5A2F-4B3F-B622-745E21B3A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76" y="655544"/>
            <a:ext cx="9833548" cy="1066802"/>
          </a:xfrm>
        </p:spPr>
        <p:txBody>
          <a:bodyPr anchor="b">
            <a:normAutofit/>
          </a:bodyPr>
          <a:lstStyle/>
          <a:p>
            <a:r>
              <a:rPr lang="es-ES" sz="4800" b="1" dirty="0"/>
              <a:t>IA de utilidad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259F79-3A02-4983-8BBC-1DF4774BE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976" y="2000142"/>
            <a:ext cx="10947556" cy="4202313"/>
          </a:xfrm>
        </p:spPr>
        <p:txBody>
          <a:bodyPr anchor="t" anchorCtr="0">
            <a:normAutofit lnSpcReduction="10000"/>
          </a:bodyPr>
          <a:lstStyle/>
          <a:p>
            <a:r>
              <a:rPr lang="es-ES" sz="3600" dirty="0"/>
              <a:t>Procesamiento de Imágenes</a:t>
            </a:r>
          </a:p>
          <a:p>
            <a:pPr lvl="1"/>
            <a:endParaRPr lang="es-ES" sz="1100" dirty="0"/>
          </a:p>
          <a:p>
            <a:pPr lvl="1"/>
            <a:r>
              <a:rPr lang="es-ES" sz="3000" dirty="0"/>
              <a:t>Extracción de información de imágenes estáticas</a:t>
            </a:r>
          </a:p>
          <a:p>
            <a:pPr lvl="2"/>
            <a:r>
              <a:rPr lang="es-ES" sz="2400" dirty="0"/>
              <a:t>Descripción de una imagen (gráficos, texto, fotos)</a:t>
            </a:r>
            <a:endParaRPr lang="es-ES" sz="1200" dirty="0"/>
          </a:p>
          <a:p>
            <a:pPr lvl="1"/>
            <a:endParaRPr lang="es-ES" sz="1100" dirty="0"/>
          </a:p>
          <a:p>
            <a:pPr lvl="1"/>
            <a:r>
              <a:rPr lang="es-ES" sz="3000" dirty="0"/>
              <a:t>Extracción de información en imágenes dinámicas</a:t>
            </a:r>
          </a:p>
          <a:p>
            <a:pPr lvl="2"/>
            <a:r>
              <a:rPr lang="es-ES" sz="2400" dirty="0"/>
              <a:t>Detección de elementos</a:t>
            </a:r>
          </a:p>
          <a:p>
            <a:pPr lvl="2"/>
            <a:r>
              <a:rPr lang="es-ES" sz="2400" dirty="0"/>
              <a:t>Estimación de velocidad de elementos</a:t>
            </a:r>
          </a:p>
          <a:p>
            <a:pPr lvl="2"/>
            <a:r>
              <a:rPr lang="es-ES" sz="2400" dirty="0"/>
              <a:t>Detección de trayectorias de elementos</a:t>
            </a:r>
          </a:p>
          <a:p>
            <a:pPr lvl="2"/>
            <a:r>
              <a:rPr lang="es-ES" sz="2400" dirty="0"/>
              <a:t>Detección de obstáculos</a:t>
            </a:r>
          </a:p>
          <a:p>
            <a:pPr lvl="2"/>
            <a:r>
              <a:rPr lang="es-ES" sz="2400" dirty="0"/>
              <a:t>Prevención y detección de colisiones entre elementos</a:t>
            </a:r>
          </a:p>
          <a:p>
            <a:pPr marL="0" indent="0">
              <a:buNone/>
            </a:pPr>
            <a:endParaRPr lang="es-ES" sz="36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4FF7216-20F9-3E86-6AE1-81E97878C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575" y="61821"/>
            <a:ext cx="3224644" cy="99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303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E4162-A6BA-85A6-4C54-A56920BAE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D517F9A0-5F76-1E11-4EC4-AD61AFAA44ED}"/>
              </a:ext>
            </a:extLst>
          </p:cNvPr>
          <p:cNvSpPr txBox="1">
            <a:spLocks/>
          </p:cNvSpPr>
          <p:nvPr/>
        </p:nvSpPr>
        <p:spPr>
          <a:xfrm>
            <a:off x="855376" y="435316"/>
            <a:ext cx="9833548" cy="10668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b="1"/>
              <a:t>Las cifras de la discapacidad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FDB7CEC-7C56-B83B-FC09-216D7AA90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575" y="61821"/>
            <a:ext cx="3224644" cy="99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6FF1113-7DE1-82FB-D8EF-DB91EFF5E7E7}"/>
              </a:ext>
            </a:extLst>
          </p:cNvPr>
          <p:cNvSpPr txBox="1"/>
          <p:nvPr/>
        </p:nvSpPr>
        <p:spPr>
          <a:xfrm flipH="1">
            <a:off x="9989031" y="5202621"/>
            <a:ext cx="19549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Fuente: https://www.odismet.es/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8FA6E1E-E781-ED23-74D1-854EA5364E8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6944"/>
          <a:stretch/>
        </p:blipFill>
        <p:spPr>
          <a:xfrm>
            <a:off x="2471616" y="1427081"/>
            <a:ext cx="7248768" cy="4801176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C0E12D3D-A198-AEC4-E374-65F8E46203E6}"/>
              </a:ext>
            </a:extLst>
          </p:cNvPr>
          <p:cNvSpPr/>
          <p:nvPr/>
        </p:nvSpPr>
        <p:spPr>
          <a:xfrm>
            <a:off x="5467350" y="4705350"/>
            <a:ext cx="1028700" cy="13335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4195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39BE6-5A2F-4B3F-B622-745E21B3A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926" y="253772"/>
            <a:ext cx="9833548" cy="1066802"/>
          </a:xfrm>
        </p:spPr>
        <p:txBody>
          <a:bodyPr anchor="b">
            <a:normAutofit/>
          </a:bodyPr>
          <a:lstStyle/>
          <a:p>
            <a:r>
              <a:rPr lang="es-ES" sz="4800" b="1"/>
              <a:t>Personas con discapacidad auditiva</a:t>
            </a:r>
          </a:p>
        </p:txBody>
      </p:sp>
      <p:pic>
        <p:nvPicPr>
          <p:cNvPr id="5" name="Elementos multimedia en línea 2" title="Watch: What It’s Like to Read Lips | Short Film Showcase">
            <a:hlinkClick r:id="" action="ppaction://media"/>
            <a:extLst>
              <a:ext uri="{FF2B5EF4-FFF2-40B4-BE49-F238E27FC236}">
                <a16:creationId xmlns:a16="http://schemas.microsoft.com/office/drawing/2014/main" id="{C7B260DD-6268-6899-C2D1-EA2EC027C00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21471" y="1656597"/>
            <a:ext cx="7758457" cy="438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76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39BE6-5A2F-4B3F-B622-745E21B3A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76" y="655544"/>
            <a:ext cx="9833548" cy="1066802"/>
          </a:xfrm>
        </p:spPr>
        <p:txBody>
          <a:bodyPr anchor="b">
            <a:normAutofit/>
          </a:bodyPr>
          <a:lstStyle/>
          <a:p>
            <a:r>
              <a:rPr lang="es-ES" sz="4800" b="1" dirty="0"/>
              <a:t>IA de utilidad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259F79-3A02-4983-8BBC-1DF4774BE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976" y="2000142"/>
            <a:ext cx="10947556" cy="4202313"/>
          </a:xfrm>
        </p:spPr>
        <p:txBody>
          <a:bodyPr anchor="t" anchorCtr="0">
            <a:normAutofit fontScale="77500" lnSpcReduction="20000"/>
          </a:bodyPr>
          <a:lstStyle/>
          <a:p>
            <a:r>
              <a:rPr lang="es-ES" sz="3900" dirty="0"/>
              <a:t>Procesamiento de Lenguaje Natural</a:t>
            </a:r>
          </a:p>
          <a:p>
            <a:pPr lvl="1"/>
            <a:r>
              <a:rPr lang="es-ES" sz="3200" dirty="0"/>
              <a:t>Transcripción de voz a texto</a:t>
            </a:r>
          </a:p>
          <a:p>
            <a:pPr lvl="1"/>
            <a:r>
              <a:rPr lang="es-ES" sz="3200" dirty="0"/>
              <a:t>Transcripción de texto a signo</a:t>
            </a:r>
          </a:p>
          <a:p>
            <a:pPr lvl="1"/>
            <a:r>
              <a:rPr lang="es-ES" sz="3200" dirty="0"/>
              <a:t>Subtítulos</a:t>
            </a:r>
          </a:p>
          <a:p>
            <a:pPr lvl="1"/>
            <a:r>
              <a:rPr lang="es-ES" sz="3200" dirty="0"/>
              <a:t>Resumen extractivo y abstractivo</a:t>
            </a:r>
          </a:p>
          <a:p>
            <a:pPr lvl="1"/>
            <a:endParaRPr lang="es-ES" sz="1200" dirty="0"/>
          </a:p>
          <a:p>
            <a:endParaRPr lang="es-ES" sz="1100" dirty="0"/>
          </a:p>
          <a:p>
            <a:r>
              <a:rPr lang="es-ES" sz="3900" dirty="0"/>
              <a:t>Procesamiento de Imágenes</a:t>
            </a:r>
          </a:p>
          <a:p>
            <a:pPr lvl="1"/>
            <a:r>
              <a:rPr lang="es-ES" sz="3200" dirty="0"/>
              <a:t>Extracción de información en imágenes dinámicas</a:t>
            </a:r>
          </a:p>
          <a:p>
            <a:pPr lvl="2"/>
            <a:r>
              <a:rPr lang="es-ES" sz="2600" dirty="0"/>
              <a:t>Detección de elementos </a:t>
            </a:r>
          </a:p>
          <a:p>
            <a:pPr lvl="2"/>
            <a:r>
              <a:rPr lang="es-ES" sz="2600" dirty="0"/>
              <a:t>Estimación de velocidad de elementos</a:t>
            </a:r>
          </a:p>
          <a:p>
            <a:pPr lvl="2"/>
            <a:r>
              <a:rPr lang="es-ES" sz="2600" dirty="0"/>
              <a:t>Detección de trayectorias de elementos</a:t>
            </a:r>
          </a:p>
          <a:p>
            <a:pPr lvl="2"/>
            <a:r>
              <a:rPr lang="es-ES" sz="2600" dirty="0"/>
              <a:t>Prevención y detección de colisiones entre elementos</a:t>
            </a:r>
          </a:p>
          <a:p>
            <a:pPr marL="0" indent="0">
              <a:buNone/>
            </a:pPr>
            <a:endParaRPr lang="es-ES" sz="36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7573784-7AAA-DE10-ABD3-6A9B6E4A8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575" y="61821"/>
            <a:ext cx="3224644" cy="99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1845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490EC-6EF3-A3D8-C65D-6A3684019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BBCDB5E2-B239-5EFF-CC6E-34B9000EBEB4}"/>
              </a:ext>
            </a:extLst>
          </p:cNvPr>
          <p:cNvSpPr txBox="1">
            <a:spLocks/>
          </p:cNvSpPr>
          <p:nvPr/>
        </p:nvSpPr>
        <p:spPr>
          <a:xfrm>
            <a:off x="855376" y="435316"/>
            <a:ext cx="9833548" cy="10668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b="1"/>
              <a:t>Las cifras de la discapacidad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A15C6EC-D4A5-E9C4-8476-AAA25F561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575" y="61821"/>
            <a:ext cx="3224644" cy="99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E9EE774-5440-6566-FB5B-47F31645158C}"/>
              </a:ext>
            </a:extLst>
          </p:cNvPr>
          <p:cNvSpPr txBox="1"/>
          <p:nvPr/>
        </p:nvSpPr>
        <p:spPr>
          <a:xfrm flipH="1">
            <a:off x="9989031" y="5202621"/>
            <a:ext cx="19549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Fuente: https://www.odismet.es/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6717C54-5655-689E-1722-F52AC2EA50F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6944"/>
          <a:stretch/>
        </p:blipFill>
        <p:spPr>
          <a:xfrm>
            <a:off x="2471616" y="1427081"/>
            <a:ext cx="7248768" cy="4801176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015D38E9-B81F-E762-8794-FA58337FA04A}"/>
              </a:ext>
            </a:extLst>
          </p:cNvPr>
          <p:cNvSpPr/>
          <p:nvPr/>
        </p:nvSpPr>
        <p:spPr>
          <a:xfrm>
            <a:off x="2628900" y="4751314"/>
            <a:ext cx="1028700" cy="13335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1984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39BE6-5A2F-4B3F-B622-745E21B3A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76" y="655544"/>
            <a:ext cx="9833548" cy="1066802"/>
          </a:xfrm>
        </p:spPr>
        <p:txBody>
          <a:bodyPr anchor="b">
            <a:normAutofit/>
          </a:bodyPr>
          <a:lstStyle/>
          <a:p>
            <a:r>
              <a:rPr lang="es-ES" sz="4800" b="1" dirty="0"/>
              <a:t>Personas con movilidad reducida</a:t>
            </a:r>
          </a:p>
        </p:txBody>
      </p:sp>
      <p:pic>
        <p:nvPicPr>
          <p:cNvPr id="20" name="Imagen 19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166CBA5B-6304-9860-80FB-9850B5BFF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527" y="1958697"/>
            <a:ext cx="8890320" cy="3739004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DADB15F0-F57B-7B38-D942-AA25B28CA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575" y="61821"/>
            <a:ext cx="3224644" cy="99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0438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39BE6-5A2F-4B3F-B622-745E21B3A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76" y="655544"/>
            <a:ext cx="9833548" cy="1066802"/>
          </a:xfrm>
        </p:spPr>
        <p:txBody>
          <a:bodyPr anchor="b">
            <a:normAutofit/>
          </a:bodyPr>
          <a:lstStyle/>
          <a:p>
            <a:r>
              <a:rPr lang="es-ES" sz="4800" b="1" dirty="0"/>
              <a:t>IA de utilidad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259F79-3A02-4983-8BBC-1DF4774BE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976" y="2000142"/>
            <a:ext cx="10947556" cy="4202313"/>
          </a:xfrm>
        </p:spPr>
        <p:txBody>
          <a:bodyPr anchor="t" anchorCtr="0">
            <a:normAutofit fontScale="47500" lnSpcReduction="20000"/>
          </a:bodyPr>
          <a:lstStyle/>
          <a:p>
            <a:r>
              <a:rPr lang="es-ES" sz="7000"/>
              <a:t>Procesamiento de Lenguaje Natural</a:t>
            </a:r>
          </a:p>
          <a:p>
            <a:pPr lvl="1"/>
            <a:r>
              <a:rPr lang="es-ES" sz="5900"/>
              <a:t>Control por voz</a:t>
            </a:r>
          </a:p>
          <a:p>
            <a:pPr lvl="1"/>
            <a:r>
              <a:rPr lang="es-ES" sz="5900"/>
              <a:t>Voz a texto</a:t>
            </a:r>
          </a:p>
          <a:p>
            <a:pPr lvl="1"/>
            <a:endParaRPr lang="es-ES" sz="1500"/>
          </a:p>
          <a:p>
            <a:r>
              <a:rPr lang="es-ES" sz="7000"/>
              <a:t>Procesamiento de Imágenes</a:t>
            </a:r>
          </a:p>
          <a:p>
            <a:pPr lvl="1"/>
            <a:r>
              <a:rPr lang="es-ES" sz="5900"/>
              <a:t>Reconocimiento de obstáculos (en tiempo real e histórico)</a:t>
            </a:r>
          </a:p>
          <a:p>
            <a:pPr lvl="1"/>
            <a:r>
              <a:rPr lang="es-ES" sz="5900"/>
              <a:t>Control por vista (</a:t>
            </a:r>
            <a:r>
              <a:rPr lang="es-ES" sz="5900" err="1"/>
              <a:t>Eye</a:t>
            </a:r>
            <a:r>
              <a:rPr lang="es-ES" sz="5900"/>
              <a:t> </a:t>
            </a:r>
            <a:r>
              <a:rPr lang="es-ES" sz="5900" err="1"/>
              <a:t>trackers</a:t>
            </a:r>
            <a:r>
              <a:rPr lang="es-ES" sz="5900"/>
              <a:t>)</a:t>
            </a:r>
          </a:p>
          <a:p>
            <a:pPr lvl="1"/>
            <a:endParaRPr lang="es-ES" sz="1500"/>
          </a:p>
          <a:p>
            <a:r>
              <a:rPr lang="es-ES" sz="7000"/>
              <a:t>Robótica: manipulación</a:t>
            </a:r>
          </a:p>
          <a:p>
            <a:endParaRPr lang="es-ES" sz="1500"/>
          </a:p>
          <a:p>
            <a:r>
              <a:rPr lang="es-ES" sz="7000"/>
              <a:t>Vehículos autónomos</a:t>
            </a:r>
          </a:p>
          <a:p>
            <a:pPr lvl="1"/>
            <a:endParaRPr lang="es-ES" sz="6600"/>
          </a:p>
          <a:p>
            <a:pPr lvl="1"/>
            <a:endParaRPr lang="es-ES" sz="400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EAC63AB-50DF-7BA2-D169-0EAC6B5FF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575" y="61821"/>
            <a:ext cx="3224644" cy="99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236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CAECE-00DE-990E-1620-EB6881A59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9753848F-0B5A-1FB9-FA11-30D76C783B45}"/>
              </a:ext>
            </a:extLst>
          </p:cNvPr>
          <p:cNvSpPr txBox="1">
            <a:spLocks/>
          </p:cNvSpPr>
          <p:nvPr/>
        </p:nvSpPr>
        <p:spPr>
          <a:xfrm>
            <a:off x="855376" y="435316"/>
            <a:ext cx="9833548" cy="10668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b="1"/>
              <a:t>Las cifras de la discapacidad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14699B8-0B67-1A43-449A-6D80A2DBB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575" y="61821"/>
            <a:ext cx="3224644" cy="99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9C7C251-47D1-850B-9618-4964518CA37F}"/>
              </a:ext>
            </a:extLst>
          </p:cNvPr>
          <p:cNvSpPr txBox="1"/>
          <p:nvPr/>
        </p:nvSpPr>
        <p:spPr>
          <a:xfrm flipH="1">
            <a:off x="9989031" y="5202621"/>
            <a:ext cx="19549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Fuente: https://www.odismet.es/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8788AB1-312C-FA70-164E-785ED3C8D0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6944"/>
          <a:stretch/>
        </p:blipFill>
        <p:spPr>
          <a:xfrm>
            <a:off x="2471616" y="1427081"/>
            <a:ext cx="7248768" cy="4801176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656FDE50-C2EF-AC47-EEE7-520D0A8D8E17}"/>
              </a:ext>
            </a:extLst>
          </p:cNvPr>
          <p:cNvSpPr/>
          <p:nvPr/>
        </p:nvSpPr>
        <p:spPr>
          <a:xfrm>
            <a:off x="6838950" y="4751314"/>
            <a:ext cx="1028700" cy="13335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382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26724-AE9A-E8EF-A26A-6265E54A5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F9FE3C-F1F0-A0D7-DA57-F2EA617EB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76" y="655544"/>
            <a:ext cx="9833548" cy="1066802"/>
          </a:xfrm>
        </p:spPr>
        <p:txBody>
          <a:bodyPr anchor="b">
            <a:normAutofit fontScale="90000"/>
          </a:bodyPr>
          <a:lstStyle/>
          <a:p>
            <a:r>
              <a:rPr lang="es-ES" sz="4800" b="1"/>
              <a:t>Personas con discapacidad intelectual</a:t>
            </a:r>
          </a:p>
        </p:txBody>
      </p:sp>
      <p:pic>
        <p:nvPicPr>
          <p:cNvPr id="19" name="Imagen 18" descr="Tabla&#10;&#10;Descripción generada automáticamente">
            <a:extLst>
              <a:ext uri="{FF2B5EF4-FFF2-40B4-BE49-F238E27FC236}">
                <a16:creationId xmlns:a16="http://schemas.microsoft.com/office/drawing/2014/main" id="{08D71D81-E6BD-D9E5-BF12-024454ED55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083" y="1903726"/>
            <a:ext cx="6039834" cy="4116035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2E9B777D-42DA-7146-5B11-7A10D691B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575" y="61821"/>
            <a:ext cx="3224644" cy="99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205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740C1-98A7-7A49-0A56-3E1565A30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9A2144-CBD0-C43E-D711-AA8FE476F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76" y="655544"/>
            <a:ext cx="9833548" cy="1066802"/>
          </a:xfrm>
        </p:spPr>
        <p:txBody>
          <a:bodyPr anchor="b">
            <a:normAutofit/>
          </a:bodyPr>
          <a:lstStyle/>
          <a:p>
            <a:r>
              <a:rPr lang="es-ES" sz="4800" b="1" dirty="0"/>
              <a:t>IA de utilidad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FC3161-9D5E-ABD7-8C71-BF98FD47C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976" y="2000142"/>
            <a:ext cx="10947556" cy="4202313"/>
          </a:xfrm>
        </p:spPr>
        <p:txBody>
          <a:bodyPr anchor="t" anchorCtr="0">
            <a:normAutofit fontScale="40000" lnSpcReduction="20000"/>
          </a:bodyPr>
          <a:lstStyle/>
          <a:p>
            <a:r>
              <a:rPr lang="es-ES" sz="7000"/>
              <a:t>Detección de emociones</a:t>
            </a:r>
          </a:p>
          <a:p>
            <a:endParaRPr lang="es-ES" sz="1500"/>
          </a:p>
          <a:p>
            <a:r>
              <a:rPr lang="es-ES" sz="7000"/>
              <a:t>Detección de perfiles</a:t>
            </a:r>
          </a:p>
          <a:p>
            <a:endParaRPr lang="es-ES" sz="1500"/>
          </a:p>
          <a:p>
            <a:r>
              <a:rPr lang="es-ES" sz="7000"/>
              <a:t>Procesamiento de Lenguaje Natural</a:t>
            </a:r>
          </a:p>
          <a:p>
            <a:pPr lvl="1"/>
            <a:r>
              <a:rPr lang="es-ES" sz="4500"/>
              <a:t>Simplificación de información</a:t>
            </a:r>
          </a:p>
          <a:p>
            <a:pPr lvl="1"/>
            <a:r>
              <a:rPr lang="es-ES" sz="4500"/>
              <a:t>Resumen extractivo y abstractivo</a:t>
            </a:r>
          </a:p>
          <a:p>
            <a:pPr lvl="1"/>
            <a:r>
              <a:rPr lang="es-ES" sz="4500" err="1"/>
              <a:t>Chatbots</a:t>
            </a:r>
            <a:endParaRPr lang="es-ES" sz="4500"/>
          </a:p>
          <a:p>
            <a:pPr lvl="1"/>
            <a:r>
              <a:rPr lang="es-ES" sz="4500"/>
              <a:t>Texto a pictogramas</a:t>
            </a:r>
          </a:p>
          <a:p>
            <a:pPr lvl="1"/>
            <a:endParaRPr lang="es-ES" sz="1500"/>
          </a:p>
          <a:p>
            <a:r>
              <a:rPr lang="es-ES" sz="7000"/>
              <a:t>Procesamiento de Imágenes</a:t>
            </a:r>
          </a:p>
          <a:p>
            <a:pPr lvl="1"/>
            <a:r>
              <a:rPr lang="es-ES" sz="4500"/>
              <a:t>Extracción de información de imágenes estáticas</a:t>
            </a:r>
          </a:p>
          <a:p>
            <a:pPr lvl="2"/>
            <a:r>
              <a:rPr lang="es-ES" sz="4000"/>
              <a:t>Descripción de una imagen (gráficos, texto, fotos)</a:t>
            </a:r>
            <a:endParaRPr lang="es-ES" sz="2300"/>
          </a:p>
          <a:p>
            <a:pPr lvl="1"/>
            <a:r>
              <a:rPr lang="es-ES" sz="4500"/>
              <a:t>Extracción de información en imágenes dinámicas</a:t>
            </a:r>
          </a:p>
          <a:p>
            <a:pPr lvl="2"/>
            <a:r>
              <a:rPr lang="es-ES" sz="4000"/>
              <a:t>Detección de elementos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F0DF877-35B8-C372-738A-29A98538F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575" y="61821"/>
            <a:ext cx="3224644" cy="99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76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D9F81-3824-DF8B-9DEE-62F02873D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Sitio web&#10;&#10;El contenido generado por IA puede ser incorrecto.">
            <a:extLst>
              <a:ext uri="{FF2B5EF4-FFF2-40B4-BE49-F238E27FC236}">
                <a16:creationId xmlns:a16="http://schemas.microsoft.com/office/drawing/2014/main" id="{21C38C16-9B79-3873-9509-2CD7168AA4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411C2AA-7D77-69FE-DCE4-7CCA6407540D}"/>
              </a:ext>
            </a:extLst>
          </p:cNvPr>
          <p:cNvSpPr txBox="1"/>
          <p:nvPr/>
        </p:nvSpPr>
        <p:spPr>
          <a:xfrm>
            <a:off x="820319" y="4241899"/>
            <a:ext cx="6330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IA para la ACCESSIBILIDAD</a:t>
            </a:r>
          </a:p>
          <a:p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3D96E5A-C671-2B68-4FE7-CEF7685410C6}"/>
              </a:ext>
            </a:extLst>
          </p:cNvPr>
          <p:cNvSpPr txBox="1"/>
          <p:nvPr/>
        </p:nvSpPr>
        <p:spPr>
          <a:xfrm>
            <a:off x="820319" y="5196006"/>
            <a:ext cx="6330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Almudena Alcaide Raya,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Ph.D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Fundacion ONCE</a:t>
            </a:r>
          </a:p>
          <a:p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9D24255-C30F-9F41-B99F-559FBDA3867A}"/>
              </a:ext>
            </a:extLst>
          </p:cNvPr>
          <p:cNvSpPr txBox="1"/>
          <p:nvPr/>
        </p:nvSpPr>
        <p:spPr>
          <a:xfrm>
            <a:off x="2930769" y="2426017"/>
            <a:ext cx="63304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¡Muchas gracias!</a:t>
            </a:r>
          </a:p>
          <a:p>
            <a:endParaRPr lang="es-E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6195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369</Words>
  <Application>Microsoft Office PowerPoint</Application>
  <PresentationFormat>Panorámica</PresentationFormat>
  <Paragraphs>94</Paragraphs>
  <Slides>18</Slides>
  <Notes>14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Personas con discapacidad visual</vt:lpstr>
      <vt:lpstr>Personas con discapacidad visual</vt:lpstr>
      <vt:lpstr>People with visual disabilities</vt:lpstr>
      <vt:lpstr>IA de utilidad</vt:lpstr>
      <vt:lpstr>Presentación de PowerPoint</vt:lpstr>
      <vt:lpstr>Personas con discapacidad auditiva</vt:lpstr>
      <vt:lpstr>IA de utilidad</vt:lpstr>
      <vt:lpstr>Presentación de PowerPoint</vt:lpstr>
      <vt:lpstr>Personas con movilidad reducida</vt:lpstr>
      <vt:lpstr>IA de utilidad</vt:lpstr>
      <vt:lpstr>Presentación de PowerPoint</vt:lpstr>
      <vt:lpstr>Personas con discapacidad intelectual</vt:lpstr>
      <vt:lpstr>IA de utilidad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ALBA RAMIREZ SAIZ</dc:creator>
  <cp:lastModifiedBy>Alcaide Raya, Almudena</cp:lastModifiedBy>
  <cp:revision>5</cp:revision>
  <dcterms:created xsi:type="dcterms:W3CDTF">2025-02-14T09:29:59Z</dcterms:created>
  <dcterms:modified xsi:type="dcterms:W3CDTF">2025-02-14T14:24:18Z</dcterms:modified>
</cp:coreProperties>
</file>