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62" r:id="rId4"/>
    <p:sldId id="264" r:id="rId5"/>
    <p:sldId id="263" r:id="rId6"/>
    <p:sldId id="261" r:id="rId7"/>
    <p:sldId id="265" r:id="rId8"/>
    <p:sldId id="260" r:id="rId9"/>
    <p:sldId id="259" r:id="rId10"/>
    <p:sldId id="266" r:id="rId11"/>
    <p:sldId id="267" r:id="rId12"/>
    <p:sldId id="268" r:id="rId13"/>
    <p:sldId id="270" r:id="rId14"/>
    <p:sldId id="274" r:id="rId15"/>
    <p:sldId id="273" r:id="rId16"/>
    <p:sldId id="271" r:id="rId17"/>
    <p:sldId id="275" r:id="rId18"/>
    <p:sldId id="272" r:id="rId19"/>
    <p:sldId id="269" r:id="rId20"/>
    <p:sldId id="257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159" autoAdjust="0"/>
    <p:restoredTop sz="94604"/>
  </p:normalViewPr>
  <p:slideViewPr>
    <p:cSldViewPr snapToGrid="0">
      <p:cViewPr varScale="1">
        <p:scale>
          <a:sx n="66" d="100"/>
          <a:sy n="66" d="100"/>
        </p:scale>
        <p:origin x="20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CD635-DCDC-ED4C-ABD7-9CAEB6920FB8}" type="datetimeFigureOut">
              <a:rPr lang="es-ES_tradnl" smtClean="0"/>
              <a:t>20/2/25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CB663-8DCE-204A-9168-46811B94B55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86077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B663-8DCE-204A-9168-46811B94B555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64049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B663-8DCE-204A-9168-46811B94B555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4025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6D753C-9B3C-8275-AE36-F853F1CF2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DD2A5E-1544-BF2E-E6A7-85012509B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E707A-7ED4-36BB-8B49-9BFA8340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7696B-1CFB-8B49-30C4-7E5787D8A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806E0D-CEA6-813E-53CD-E152E4DD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25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968455-BF5C-DE8C-FB59-8CE63E5A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A26C0B-FBB0-B4F0-FBBE-C1875F3D8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6CBEA6-DB09-15D0-5D74-8E907EF7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182162-390A-5096-3BC9-DCBCD90B5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0E9BDF-DFFE-3BBE-0704-89BCC338F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199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05ED6-2F05-7FCD-4989-2411C48D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27CDA2-6418-9707-B472-F4953D448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19972E-5E5A-4401-A41B-F0AAC7603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0C1D28-A298-FB6D-5FCB-F2E24E2A3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4B94C5-2EC1-71D5-77C9-10857D357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3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F9360-F510-D6BF-820B-1711A691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5DFCB8-9D31-FB54-AD12-9E240D28E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CFD2CA-24D0-5221-24DC-FF6442CD8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8F04D1-F05E-0EBD-B3D9-65C2D750F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F2C0D4-0E48-0F07-BFC7-EDF9B5296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720DEA-393F-F5AE-4597-7AB9CC9C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80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EF448-EAFA-536F-7C0E-1CEEE593C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48316C-8F37-2FEC-C573-EBFD434FC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059524-5FC6-5416-E757-0E65841B0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E7AAEB-B251-AA80-3453-875CA1E96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DD281E-8E18-C503-E14E-02472B78B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88C968-1B47-C3EC-4050-6737C20C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118971-7510-835B-DD13-F73A79C5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FC40DF-541A-FCB0-B7B2-C74DF490D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01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675D5-0964-6D5E-4F05-3FC73E634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B56F82-5E73-4351-7D73-1ABBB9340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BF962F-D132-A08E-CF06-87865974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1EBCC5-100C-BB36-F25D-AF9E884AD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68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FEF9727-D685-892B-D7A1-07C645971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9EDB49-BDF7-8E4B-1079-9ABB24D19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414361-9203-9B22-F748-39B39221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9047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5755E-7EAF-CFE3-7BB6-89307129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D5CA9-EFA9-2B9D-42EE-028C65F6F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EFE31-B808-F764-30ED-6A4DBB519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C8AADB-DA33-E4AE-2400-05980669C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686D22-8641-7DEB-DB08-8D5338BD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0E6F45-4805-88CD-423B-4F035DEE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7891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506C6-5B4B-7739-E11F-F2A7900F8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7349B1-39D0-9F58-4501-A8AF30B9E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4DFB04-66A2-DA1F-8985-98DD5BAE5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181DA2-793A-CDCA-2196-450968D70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A607FA-67D3-6647-A700-3CF93370D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042384-7837-EA19-EF1E-33E36935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285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FC9B9-4D6C-0765-E1C4-1ACC83CD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2ECAC8-ADAE-2AA9-5699-F041BA041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1C946-C0E8-CA13-8B46-9190B4EA4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EC3048-07F3-A94C-098C-A6B7A20F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D76DE0-C3ED-B641-7FB0-F44AA4D8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926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6FA572-8EDA-A3C5-F421-2DC82A15FB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45C710-A4D7-016F-3D51-DD0632275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A8505-39A8-1130-83EE-E4656C2D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864DB6-ECCF-01BA-E450-36C388F3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92B3DD-C35F-63E7-5D34-028FCCCEF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520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4E5C11F-4DCE-050F-50F9-09465ABEC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484F36-E375-738A-E6C6-89DCD1A92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F3ACB4-E626-5BCC-EFBA-384DDC788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79DE67-2D5B-4E2D-8890-778BF3375FAC}" type="datetimeFigureOut">
              <a:rPr lang="es-ES" smtClean="0"/>
              <a:t>20/2/25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1D1D79-98CD-196B-486E-7013044B9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129FD8-CDCD-87A5-DC20-793CEB8C6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394D29-0452-4CBC-B9EC-5ED0C4A48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51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Texto&#10;&#10;El contenido generado por IA puede ser incorrecto.">
            <a:extLst>
              <a:ext uri="{FF2B5EF4-FFF2-40B4-BE49-F238E27FC236}">
                <a16:creationId xmlns:a16="http://schemas.microsoft.com/office/drawing/2014/main" id="{49200799-CA31-CDBD-2B68-268303F52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CE5F961-26AF-77C7-6802-227F9F84551D}"/>
              </a:ext>
            </a:extLst>
          </p:cNvPr>
          <p:cNvSpPr txBox="1"/>
          <p:nvPr/>
        </p:nvSpPr>
        <p:spPr>
          <a:xfrm>
            <a:off x="797169" y="2370721"/>
            <a:ext cx="6330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ACCESIBILIDAD ES EXCELENCIA</a:t>
            </a:r>
          </a:p>
          <a:p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FB5D59C-030F-CB0F-C87F-F7BF0058B03C}"/>
              </a:ext>
            </a:extLst>
          </p:cNvPr>
          <p:cNvSpPr txBox="1"/>
          <p:nvPr/>
        </p:nvSpPr>
        <p:spPr>
          <a:xfrm>
            <a:off x="797169" y="3324828"/>
            <a:ext cx="633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Gala Llano</a:t>
            </a:r>
          </a:p>
          <a:p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City Accesibilidad</a:t>
            </a:r>
          </a:p>
          <a:p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0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4B012049-8740-9232-A88A-D81959941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9010213-747C-1EA3-68F5-E26DAADBE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778" y="2766218"/>
            <a:ext cx="876844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accesibilidad es imprescindible para el 16% de la población, necesaria para el 30% y beneficiosa para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todas las personas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3A3335-9ABF-FA10-3BFA-CA4075350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A522070-B92D-E786-483F-4E7629866448}"/>
              </a:ext>
            </a:extLst>
          </p:cNvPr>
          <p:cNvCxnSpPr/>
          <p:nvPr/>
        </p:nvCxnSpPr>
        <p:spPr>
          <a:xfrm>
            <a:off x="4140740" y="4533090"/>
            <a:ext cx="3910519" cy="0"/>
          </a:xfrm>
          <a:prstGeom prst="line">
            <a:avLst/>
          </a:prstGeom>
          <a:ln w="76200">
            <a:solidFill>
              <a:srgbClr val="FFDF4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590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3B13A-C368-ADB7-A76E-856C3D9D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18ABFC18-7EDC-58CF-5B39-A7EA066A1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6988F85-7812-2B19-EBF8-B4DE5EB1B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25"/>
            <a:ext cx="10515600" cy="557847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16% de la población mundial tiene alguna discapacidad (OMS)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F61412-0D85-917D-B33D-AA240E2FE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78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84915-A1A4-2464-0831-0A99BDD1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AB39E77B-1324-C065-EC7B-7C1BD7A67E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137CC1-E304-4846-55DD-50E618AC1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25"/>
            <a:ext cx="10515600" cy="557847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Población +60 se duplicará en 2050 (OMS)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0369AE7-E0A3-A1A4-6D92-465EE0FD7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4385FA3-EB99-4A60-9E53-6208706F0B84}"/>
              </a:ext>
            </a:extLst>
          </p:cNvPr>
          <p:cNvCxnSpPr>
            <a:cxnSpLocks/>
          </p:cNvCxnSpPr>
          <p:nvPr/>
        </p:nvCxnSpPr>
        <p:spPr>
          <a:xfrm>
            <a:off x="4863830" y="3429000"/>
            <a:ext cx="2198451" cy="0"/>
          </a:xfrm>
          <a:prstGeom prst="line">
            <a:avLst/>
          </a:prstGeom>
          <a:ln w="76200">
            <a:solidFill>
              <a:srgbClr val="FFDF4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385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BD7C9-50AB-21AF-12E3-DC72B14C9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8F03124B-8073-F204-49D7-F7C0BFE1C0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159923-D5F1-DAE6-1B69-99ACB860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7847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Exclusión de PCD - pérdida del 3-7% del PIB de un país (Banco Mundial)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B890ABE-BD50-320E-3B20-FAFBDC974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26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96057-5DAF-81D8-0584-C3E1A767B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9847571D-CFC6-1117-8A7E-CE926B86D2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CF703D-9820-21A0-2A29-70619E1AE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¿Qué es accesibilidad?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Es una apuesta por la excelencia que mejora la vida de todas las personas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7B439C-2CAA-9BF1-6998-1455A50CE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45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74BCE-F39A-7E63-576F-33620E5E0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C4A7ED71-28C0-5591-4C02-E464846D0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539DE7C-D669-1EF4-5BDC-7B6F2F988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¿Qué es accesibilidad?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 una apuesta por la excelencia que mejora la vida de todas las personas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C092A4-AE40-2A77-4662-47740ABD7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1E8A209-9FB8-05D9-8D61-E4CD222B7790}"/>
              </a:ext>
            </a:extLst>
          </p:cNvPr>
          <p:cNvCxnSpPr>
            <a:cxnSpLocks/>
          </p:cNvCxnSpPr>
          <p:nvPr/>
        </p:nvCxnSpPr>
        <p:spPr>
          <a:xfrm>
            <a:off x="6096000" y="4013960"/>
            <a:ext cx="2558374" cy="0"/>
          </a:xfrm>
          <a:prstGeom prst="line">
            <a:avLst/>
          </a:prstGeom>
          <a:ln w="76200">
            <a:solidFill>
              <a:srgbClr val="FFDF4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65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D30D8-9BE8-C873-188F-D29888679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FAE360BE-6AF6-31DD-5BCB-375681358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34EE12-97E3-1529-47E1-69EF6434D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ejemplo más típico: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Rampas y subtítulos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4F8A47-C121-60BF-F2EC-889C5CF6B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87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4A951-792C-F611-FD23-D43ECCF6E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8F3478E3-260A-9CAF-9C25-F9B255EAC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9E8F5B-7A0B-1802-8C70-98BFF945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5898"/>
            <a:ext cx="10515600" cy="5366204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Fuentes con diferentes alturas</a:t>
            </a:r>
            <a:b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Puertas automáticas</a:t>
            </a:r>
            <a:b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Sistemas de voz en ascensores y transporte público</a:t>
            </a:r>
            <a:b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Tipografía grande y Pictogramas en señalización</a:t>
            </a:r>
            <a:b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Semáforos con señales sonoras y visuales</a:t>
            </a:r>
            <a:b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Pasamanos en escaleras</a:t>
            </a:r>
            <a:b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Sistemas de dictado – voz a texto</a:t>
            </a:r>
            <a:b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Tiempos largos en semáforos para cruces peatonales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0F51AE-60B2-BF31-ED6F-F4B62EA4C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6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B4233-5781-3567-B68E-FCC8BC9E0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C865EB0D-B106-CC7F-90FD-BEBBCA7248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6498FE0-9F11-84DA-89B3-49AD758FD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Beneficios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6E0D016-70F4-9D7E-2416-FC7DAE253250}"/>
              </a:ext>
            </a:extLst>
          </p:cNvPr>
          <p:cNvSpPr txBox="1"/>
          <p:nvPr/>
        </p:nvSpPr>
        <p:spPr>
          <a:xfrm>
            <a:off x="1338943" y="1874728"/>
            <a:ext cx="558345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Mejor experiencia de usuario</a:t>
            </a:r>
          </a:p>
          <a:p>
            <a:pPr marL="285750" indent="-285750">
              <a:buFontTx/>
              <a:buChar char="-"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Aumenta la seguridad </a:t>
            </a:r>
          </a:p>
          <a:p>
            <a:pPr marL="285750" indent="-285750">
              <a:buFontTx/>
              <a:buChar char="-"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Autonomía</a:t>
            </a:r>
          </a:p>
          <a:p>
            <a:pPr marL="285750" indent="-285750">
              <a:buFontTx/>
              <a:buChar char="-"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Reduce la brecha tecnológica</a:t>
            </a:r>
          </a:p>
          <a:p>
            <a:pPr marL="285750" indent="-285750">
              <a:buFontTx/>
              <a:buChar char="-"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Aporta valor a las empresas</a:t>
            </a:r>
          </a:p>
          <a:p>
            <a:pPr marL="285750" indent="-285750">
              <a:buFontTx/>
              <a:buChar char="-"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Impulsa la economía y el turismo</a:t>
            </a:r>
          </a:p>
          <a:p>
            <a:pPr marL="285750" indent="-285750">
              <a:buFontTx/>
              <a:buChar char="-"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 una inversión a futuro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45C87A-7001-5316-9C24-06D7E1A9A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27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09F4C-DDC6-4888-D47E-F39F7F5D6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EA30865F-C019-DB16-0B30-A53234BD95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F9D5719-159C-1E65-2684-E30F28CE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0591"/>
            <a:ext cx="10515600" cy="211681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Las normativas obligatorias son mínimos, pero como profesionales  debemos tender a la 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excelencia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DB6E517-24BB-AA69-84D4-30543672B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A0104E0-3C6D-D65E-9E8D-66E0905CFCF9}"/>
              </a:ext>
            </a:extLst>
          </p:cNvPr>
          <p:cNvCxnSpPr>
            <a:cxnSpLocks/>
          </p:cNvCxnSpPr>
          <p:nvPr/>
        </p:nvCxnSpPr>
        <p:spPr>
          <a:xfrm>
            <a:off x="3440348" y="3715966"/>
            <a:ext cx="3077184" cy="0"/>
          </a:xfrm>
          <a:prstGeom prst="line">
            <a:avLst/>
          </a:prstGeom>
          <a:ln w="76200">
            <a:solidFill>
              <a:srgbClr val="FFDF4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681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31EE7-F3DD-D24D-990F-13FEA9974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3D791835-8ABD-2C78-D925-094E47BDA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0265B75-6EC9-183E-5AFC-9F71CEDA4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5900"/>
            <a:ext cx="10515600" cy="4049486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Normas voluntarias – apuntan a la excelencia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UNE: Definen requisitos de accesibilidad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ISO 21542: Especifica requisitos de diseño accesible para entornos construidos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Certificación AIS: Certificación internacional que evalúa y certifica la accesibilidad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9CF2E0-5D02-2CE9-0ED8-E5915207C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CBCAD7E-EA85-D491-8F56-E872A46D91F1}"/>
              </a:ext>
            </a:extLst>
          </p:cNvPr>
          <p:cNvCxnSpPr>
            <a:cxnSpLocks/>
          </p:cNvCxnSpPr>
          <p:nvPr/>
        </p:nvCxnSpPr>
        <p:spPr>
          <a:xfrm>
            <a:off x="7957226" y="1634248"/>
            <a:ext cx="2273028" cy="0"/>
          </a:xfrm>
          <a:prstGeom prst="line">
            <a:avLst/>
          </a:prstGeom>
          <a:ln w="76200">
            <a:solidFill>
              <a:srgbClr val="FFDF4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762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730C4-BDD8-5D1B-62F6-322024162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D6671C51-5FA6-1AD2-30DF-A82DCB271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184E95C-BFE0-DB7E-D66E-4CB85351D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8FB85E6-F5C0-B90A-E18F-147D2CB7F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840" y="1336047"/>
            <a:ext cx="7374320" cy="418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67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74143-C0D6-B722-70B4-1AF023AF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07359246-C622-168D-EAEA-C0EBA558B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1DFF8EA-4BE7-8E1F-0EB9-98189928B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1ADBCE3-0710-50DF-F737-6EB21AD10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1019229"/>
            <a:ext cx="5257800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44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C2509-AF95-42C1-18EF-C16616047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055D9225-A251-AA20-5AB5-AA392982E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A9051F8-E8EE-DD2B-385F-E948D58EA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76A1466-6C41-680D-1E4E-D90E9D359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838200"/>
            <a:ext cx="52578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08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D0F2-9509-4E84-1105-7636AC754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CB6CEEA-8EB9-5DBB-CB98-213B3F2A2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61A9EFC-8F17-32DE-DC60-76DD0A3FF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C17FC44-1C27-3140-E4E1-09CA5E87B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857250"/>
            <a:ext cx="5257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00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ACA7-D677-8DEC-31D5-2963C1FF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3B987DB6-7F2B-2D27-182E-EBFA80A94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43AB3E1-2F1F-97D6-A2A8-C3BA3C1A4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06E9FE-E60E-8255-4571-EEED34D35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825500"/>
            <a:ext cx="5257800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00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9F71-B5EA-1C2A-C5B4-A5A051C9D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02D3FF2-A986-AEC7-3093-E09AFB1BE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B98E930-D464-215C-B29D-AD80534A0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8477E6-009B-441E-8F96-0FCB7D0372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1082729"/>
            <a:ext cx="52578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07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F024-2199-D71E-7A00-C7D155CC9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50768DAC-EEFA-E250-5AB6-E8BE6416C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8"/>
            <a:ext cx="12192000" cy="644514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AD0E344-BFAF-4D5B-9B23-8973F3DD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5611"/>
            <a:ext cx="10515600" cy="4549775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Apostar por la accesibilidad es apostar por la excelencia</a:t>
            </a:r>
            <a:b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invertir en un futuro más equitativo, eficiente y sostenible socialmente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560472-75FD-DED0-5EA1-F33A9ECEC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20" y="264357"/>
            <a:ext cx="2347537" cy="731337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70FB399-6553-970C-1B74-3F16CE628A4E}"/>
              </a:ext>
            </a:extLst>
          </p:cNvPr>
          <p:cNvCxnSpPr>
            <a:cxnSpLocks/>
          </p:cNvCxnSpPr>
          <p:nvPr/>
        </p:nvCxnSpPr>
        <p:spPr>
          <a:xfrm>
            <a:off x="4218561" y="3832699"/>
            <a:ext cx="1501302" cy="0"/>
          </a:xfrm>
          <a:prstGeom prst="line">
            <a:avLst/>
          </a:prstGeom>
          <a:ln w="76200">
            <a:solidFill>
              <a:srgbClr val="FFDF4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888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D9F81-3824-DF8B-9DEE-62F02873D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Sitio web&#10;&#10;El contenido generado por IA puede ser incorrecto.">
            <a:extLst>
              <a:ext uri="{FF2B5EF4-FFF2-40B4-BE49-F238E27FC236}">
                <a16:creationId xmlns:a16="http://schemas.microsoft.com/office/drawing/2014/main" id="{21C38C16-9B79-3873-9509-2CD7168AA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411C2AA-7D77-69FE-DCE4-7CCA6407540D}"/>
              </a:ext>
            </a:extLst>
          </p:cNvPr>
          <p:cNvSpPr txBox="1"/>
          <p:nvPr/>
        </p:nvSpPr>
        <p:spPr>
          <a:xfrm>
            <a:off x="820319" y="4241899"/>
            <a:ext cx="633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ACCESIBILIDAD ES EXCELENCIA</a:t>
            </a: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3D96E5A-C671-2B68-4FE7-CEF7685410C6}"/>
              </a:ext>
            </a:extLst>
          </p:cNvPr>
          <p:cNvSpPr txBox="1"/>
          <p:nvPr/>
        </p:nvSpPr>
        <p:spPr>
          <a:xfrm>
            <a:off x="820319" y="5196006"/>
            <a:ext cx="633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Gala Llano	</a:t>
            </a:r>
          </a:p>
          <a:p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City Accesibilidad</a:t>
            </a:r>
          </a:p>
          <a:p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9D24255-C30F-9F41-B99F-559FBDA3867A}"/>
              </a:ext>
            </a:extLst>
          </p:cNvPr>
          <p:cNvSpPr txBox="1"/>
          <p:nvPr/>
        </p:nvSpPr>
        <p:spPr>
          <a:xfrm>
            <a:off x="2930769" y="2426017"/>
            <a:ext cx="633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www.safecitying.com</a:t>
            </a:r>
            <a:endParaRPr lang="es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19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2745</TotalTime>
  <Words>298</Words>
  <Application>Microsoft Macintosh PowerPoint</Application>
  <PresentationFormat>Panorámica</PresentationFormat>
  <Paragraphs>28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Tema de Office</vt:lpstr>
      <vt:lpstr>Presentación de PowerPoint</vt:lpstr>
      <vt:lpstr>La accesibilidad es imprescindible para el 16% de la población, necesaria para el 30% y beneficiosa para  todas las personas</vt:lpstr>
      <vt:lpstr>16% de la población mundial tiene alguna discapacidad (OMS) </vt:lpstr>
      <vt:lpstr>Población +60 se duplicará en 2050 (OMS) </vt:lpstr>
      <vt:lpstr>Exclusión de PCD - pérdida del 3-7% del PIB de un país (Banco Mundial)</vt:lpstr>
      <vt:lpstr>¿Qué es accesibilidad?  Es una apuesta por la excelencia que mejora la vida de todas las personas</vt:lpstr>
      <vt:lpstr>¿Qué es accesibilidad?  Es una apuesta por la excelencia que mejora la vida de todas las personas</vt:lpstr>
      <vt:lpstr>El ejemplo más típico:  Rampas y subtítulos</vt:lpstr>
      <vt:lpstr>Fuentes con diferentes alturas Puertas automáticas Sistemas de voz en ascensores y transporte público Tipografía grande y Pictogramas en señalización Semáforos con señales sonoras y visuales Pasamanos en escaleras Sistemas de dictado – voz a texto Tiempos largos en semáforos para cruces peatonales</vt:lpstr>
      <vt:lpstr>Beneficios</vt:lpstr>
      <vt:lpstr>Las normativas obligatorias son mínimos, pero como profesionales  debemos tender a la excelencia</vt:lpstr>
      <vt:lpstr>Normas voluntarias – apuntan a la excelencia  UNE: Definen requisitos de accesibilidad  ISO 21542: Especifica requisitos de diseño accesible para entornos construidos  Certificación AIS: Certificación internacional que evalúa y certifica la accesibilidad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Apostar por la accesibilidad es apostar por la excelencia e invertir en un futuro más equitativo, eficiente y sostenible socialmente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ALBA RAMIREZ SAIZ</dc:creator>
  <cp:lastModifiedBy>Gala Llano</cp:lastModifiedBy>
  <cp:revision>6</cp:revision>
  <dcterms:created xsi:type="dcterms:W3CDTF">2025-02-14T09:29:59Z</dcterms:created>
  <dcterms:modified xsi:type="dcterms:W3CDTF">2025-02-20T14:37:09Z</dcterms:modified>
</cp:coreProperties>
</file>