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handoutMasterIdLst>
    <p:handoutMasterId r:id="rId28"/>
  </p:handoutMasterIdLst>
  <p:sldIdLst>
    <p:sldId id="257" r:id="rId2"/>
    <p:sldId id="259" r:id="rId3"/>
    <p:sldId id="258" r:id="rId4"/>
    <p:sldId id="260" r:id="rId5"/>
    <p:sldId id="261" r:id="rId6"/>
    <p:sldId id="262" r:id="rId7"/>
    <p:sldId id="267" r:id="rId8"/>
    <p:sldId id="279" r:id="rId9"/>
    <p:sldId id="263" r:id="rId10"/>
    <p:sldId id="264" r:id="rId11"/>
    <p:sldId id="265" r:id="rId12"/>
    <p:sldId id="266" r:id="rId13"/>
    <p:sldId id="268" r:id="rId14"/>
    <p:sldId id="269" r:id="rId15"/>
    <p:sldId id="270" r:id="rId16"/>
    <p:sldId id="271" r:id="rId17"/>
    <p:sldId id="272" r:id="rId18"/>
    <p:sldId id="273" r:id="rId19"/>
    <p:sldId id="274" r:id="rId20"/>
    <p:sldId id="280" r:id="rId21"/>
    <p:sldId id="275" r:id="rId22"/>
    <p:sldId id="281" r:id="rId23"/>
    <p:sldId id="276" r:id="rId24"/>
    <p:sldId id="277" r:id="rId25"/>
    <p:sldId id="278" r:id="rId26"/>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4660"/>
  </p:normalViewPr>
  <p:slideViewPr>
    <p:cSldViewPr>
      <p:cViewPr varScale="1">
        <p:scale>
          <a:sx n="69" d="100"/>
          <a:sy n="69" d="100"/>
        </p:scale>
        <p:origin x="-154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smtClean="0">
                <a:latin typeface="+mn-lt"/>
              </a:defRPr>
            </a:lvl1pPr>
          </a:lstStyle>
          <a:p>
            <a:pPr>
              <a:defRPr/>
            </a:pPr>
            <a:endParaRPr lang="es-ES"/>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9B76029C-0A47-4713-86E2-5AC3425B3871}" type="datetimeFigureOut">
              <a:rPr lang="es-ES"/>
              <a:pPr>
                <a:defRPr/>
              </a:pPr>
              <a:t>16/12/2015</a:t>
            </a:fld>
            <a:endParaRPr lang="es-ES"/>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r>
              <a:rPr lang="es-ES" smtClean="0"/>
              <a:t>FISICA I</a:t>
            </a:r>
            <a:endParaRPr lang="es-ES"/>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E167C9A-5EB4-4BB2-93F4-52AB3901C5A3}" type="slidenum">
              <a:rPr lang="es-ES"/>
              <a:pPr>
                <a:defRPr/>
              </a:pPr>
              <a:t>‹Nº›</a:t>
            </a:fld>
            <a:endParaRPr lang="es-ES"/>
          </a:p>
        </p:txBody>
      </p:sp>
    </p:spTree>
    <p:extLst>
      <p:ext uri="{BB962C8B-B14F-4D97-AF65-F5344CB8AC3E}">
        <p14:creationId xmlns:p14="http://schemas.microsoft.com/office/powerpoint/2010/main" val="1813924276"/>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smtClean="0">
                <a:latin typeface="+mn-lt"/>
              </a:defRPr>
            </a:lvl1pPr>
          </a:lstStyle>
          <a:p>
            <a:pPr>
              <a:defRPr/>
            </a:pPr>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0DE6774F-B818-4CBE-BB29-C84E27781A47}" type="datetimeFigureOut">
              <a:rPr lang="es-ES"/>
              <a:pPr>
                <a:defRPr/>
              </a:pPr>
              <a:t>16/12/2015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ES"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r>
              <a:rPr lang="es-ES" smtClean="0"/>
              <a:t>FISICA I</a:t>
            </a:r>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110A785-A1D3-4595-AC79-122F6372DA51}" type="slidenum">
              <a:rPr lang="es-ES"/>
              <a:pPr>
                <a:defRPr/>
              </a:pPr>
              <a:t>‹Nº›</a:t>
            </a:fld>
            <a:endParaRPr lang="es-ES"/>
          </a:p>
        </p:txBody>
      </p:sp>
    </p:spTree>
    <p:extLst>
      <p:ext uri="{BB962C8B-B14F-4D97-AF65-F5344CB8AC3E}">
        <p14:creationId xmlns:p14="http://schemas.microsoft.com/office/powerpoint/2010/main" val="2180781936"/>
      </p:ext>
    </p:extLst>
  </p:cSld>
  <p:clrMap bg1="lt1" tx1="dk1" bg2="lt2" tx2="dk2" accent1="accent1" accent2="accent2" accent3="accent3" accent4="accent4" accent5="accent5" accent6="accent6" hlink="hlink" folHlink="folHlink"/>
  <p:hf sldNum="0" hd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5" name="4 Marcador de pie de página"/>
          <p:cNvSpPr>
            <a:spLocks noGrp="1"/>
          </p:cNvSpPr>
          <p:nvPr>
            <p:ph type="ftr" sz="quarter" idx="10"/>
          </p:nvPr>
        </p:nvSpPr>
        <p:spPr/>
        <p:txBody>
          <a:bodyPr/>
          <a:lstStyle/>
          <a:p>
            <a:pPr>
              <a:defRPr/>
            </a:pPr>
            <a:r>
              <a:rPr lang="es-ES" smtClean="0"/>
              <a:t>FISICA I</a:t>
            </a:r>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5" name="4 Marcador de pie de página"/>
          <p:cNvSpPr>
            <a:spLocks noGrp="1"/>
          </p:cNvSpPr>
          <p:nvPr>
            <p:ph type="ftr" sz="quarter" idx="10"/>
          </p:nvPr>
        </p:nvSpPr>
        <p:spPr/>
        <p:txBody>
          <a:bodyPr/>
          <a:lstStyle/>
          <a:p>
            <a:pPr>
              <a:defRPr/>
            </a:pPr>
            <a:r>
              <a:rPr lang="es-ES" smtClean="0"/>
              <a:t>FISICA I</a:t>
            </a:r>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pie de página"/>
          <p:cNvSpPr>
            <a:spLocks noGrp="1"/>
          </p:cNvSpPr>
          <p:nvPr>
            <p:ph type="ftr" sz="quarter" idx="10"/>
          </p:nvPr>
        </p:nvSpPr>
        <p:spPr/>
        <p:txBody>
          <a:bodyPr/>
          <a:lstStyle/>
          <a:p>
            <a:pPr>
              <a:defRPr/>
            </a:pPr>
            <a:r>
              <a:rPr lang="es-ES" smtClean="0"/>
              <a:t>FISICA I</a:t>
            </a:r>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pie de página"/>
          <p:cNvSpPr>
            <a:spLocks noGrp="1"/>
          </p:cNvSpPr>
          <p:nvPr>
            <p:ph type="ftr" sz="quarter" idx="10"/>
          </p:nvPr>
        </p:nvSpPr>
        <p:spPr/>
        <p:txBody>
          <a:bodyPr/>
          <a:lstStyle/>
          <a:p>
            <a:pPr>
              <a:defRPr/>
            </a:pPr>
            <a:r>
              <a:rPr lang="es-ES" smtClean="0"/>
              <a:t>FISICA I</a:t>
            </a:r>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pie de página"/>
          <p:cNvSpPr>
            <a:spLocks noGrp="1"/>
          </p:cNvSpPr>
          <p:nvPr>
            <p:ph type="ftr" sz="quarter" idx="10"/>
          </p:nvPr>
        </p:nvSpPr>
        <p:spPr/>
        <p:txBody>
          <a:bodyPr/>
          <a:lstStyle/>
          <a:p>
            <a:pPr>
              <a:defRPr/>
            </a:pPr>
            <a:r>
              <a:rPr lang="es-ES" smtClean="0"/>
              <a:t>FISICA I</a:t>
            </a:r>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pie de página"/>
          <p:cNvSpPr>
            <a:spLocks noGrp="1"/>
          </p:cNvSpPr>
          <p:nvPr>
            <p:ph type="ftr" sz="quarter" idx="10"/>
          </p:nvPr>
        </p:nvSpPr>
        <p:spPr/>
        <p:txBody>
          <a:bodyPr/>
          <a:lstStyle/>
          <a:p>
            <a:pPr>
              <a:defRPr/>
            </a:pPr>
            <a:r>
              <a:rPr lang="es-ES" smtClean="0"/>
              <a:t>FISICA I</a:t>
            </a:r>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5" name="4 Marcador de pie de página"/>
          <p:cNvSpPr>
            <a:spLocks noGrp="1"/>
          </p:cNvSpPr>
          <p:nvPr>
            <p:ph type="ftr" sz="quarter" idx="10"/>
          </p:nvPr>
        </p:nvSpPr>
        <p:spPr/>
        <p:txBody>
          <a:bodyPr/>
          <a:lstStyle/>
          <a:p>
            <a:pPr>
              <a:defRPr/>
            </a:pPr>
            <a:r>
              <a:rPr lang="es-ES" smtClean="0"/>
              <a:t>FISICA I</a:t>
            </a:r>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6 Conector recto"/>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solidFill>
                <a:prstClr val="black"/>
              </a:solidFill>
            </a:endParaRPr>
          </a:p>
        </p:txBody>
      </p:sp>
      <p:sp>
        <p:nvSpPr>
          <p:cNvPr id="29" name="28 Título"/>
          <p:cNvSpPr>
            <a:spLocks noGrp="1"/>
          </p:cNvSpPr>
          <p:nvPr>
            <p:ph type="ctrTitle"/>
          </p:nvPr>
        </p:nvSpPr>
        <p:spPr>
          <a:xfrm>
            <a:off x="381000" y="4853411"/>
            <a:ext cx="8458200" cy="1222375"/>
          </a:xfrm>
        </p:spPr>
        <p:txBody>
          <a:bodyPr anchor="t"/>
          <a:lstStyle/>
          <a:p>
            <a:r>
              <a:rPr lang="es-ES" smtClean="0"/>
              <a:t>Haga clic para modificar el estilo de título del patrón</a:t>
            </a:r>
            <a:endParaRPr lang="en-US"/>
          </a:p>
        </p:txBody>
      </p:sp>
      <p:sp>
        <p:nvSpPr>
          <p:cNvPr id="9" name="8 Subtítulo"/>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smtClean="0"/>
              <a:t>Haga clic para modificar el estilo de subtítulo del patrón</a:t>
            </a:r>
            <a:endParaRPr lang="en-US"/>
          </a:p>
        </p:txBody>
      </p:sp>
      <p:sp>
        <p:nvSpPr>
          <p:cNvPr id="5" name="15 Marcador de fecha"/>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s-ES"/>
          </a:p>
        </p:txBody>
      </p:sp>
      <p:sp>
        <p:nvSpPr>
          <p:cNvPr id="6" name="1 Marcador de pie de página"/>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s-ES"/>
          </a:p>
        </p:txBody>
      </p:sp>
      <p:sp>
        <p:nvSpPr>
          <p:cNvPr id="7" name="14 Marcador de número de diapositiva"/>
          <p:cNvSpPr>
            <a:spLocks noGrp="1"/>
          </p:cNvSpPr>
          <p:nvPr>
            <p:ph type="sldNum" sz="quarter" idx="12"/>
          </p:nvPr>
        </p:nvSpPr>
        <p:spPr>
          <a:xfrm>
            <a:off x="8229600" y="6473825"/>
            <a:ext cx="758825" cy="247650"/>
          </a:xfrm>
        </p:spPr>
        <p:txBody>
          <a:bodyPr/>
          <a:lstStyle>
            <a:lvl1pPr fontAlgn="auto">
              <a:spcBef>
                <a:spcPts val="0"/>
              </a:spcBef>
              <a:spcAft>
                <a:spcPts val="0"/>
              </a:spcAft>
              <a:defRPr>
                <a:latin typeface="+mn-lt"/>
              </a:defRPr>
            </a:lvl1pPr>
          </a:lstStyle>
          <a:p>
            <a:pPr>
              <a:defRPr/>
            </a:pPr>
            <a:fld id="{9D401400-D39A-4F3C-8590-47DDED1D9962}"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2" name="21 Título"/>
          <p:cNvSpPr>
            <a:spLocks noGrp="1"/>
          </p:cNvSpPr>
          <p:nvPr>
            <p:ph type="title"/>
          </p:nvPr>
        </p:nvSpPr>
        <p:spPr/>
        <p:txBody>
          <a:bodyPr/>
          <a:lstStyle/>
          <a:p>
            <a:r>
              <a:rPr lang="es-ES" smtClean="0"/>
              <a:t>Haga clic para modificar el estilo de título del patrón</a:t>
            </a:r>
            <a:endParaRPr lang="en-US"/>
          </a:p>
        </p:txBody>
      </p:sp>
      <p:sp>
        <p:nvSpPr>
          <p:cNvPr id="27" name="26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s-ES"/>
          </a:p>
        </p:txBody>
      </p:sp>
      <p:sp>
        <p:nvSpPr>
          <p:cNvPr id="5" name="18 Marcador de pie de página"/>
          <p:cNvSpPr>
            <a:spLocks noGrp="1"/>
          </p:cNvSpPr>
          <p:nvPr>
            <p:ph type="ftr" sz="quarter" idx="11"/>
          </p:nvPr>
        </p:nvSpPr>
        <p:spPr>
          <a:xfrm>
            <a:off x="3581400" y="76200"/>
            <a:ext cx="2895600" cy="288925"/>
          </a:xfrm>
        </p:spPr>
        <p:txBody>
          <a:bodyPr/>
          <a:lstStyle>
            <a:lvl1pPr fontAlgn="auto">
              <a:spcBef>
                <a:spcPts val="0"/>
              </a:spcBef>
              <a:spcAft>
                <a:spcPts val="0"/>
              </a:spcAft>
              <a:defRPr>
                <a:latin typeface="+mn-lt"/>
              </a:defRPr>
            </a:lvl1pPr>
          </a:lstStyle>
          <a:p>
            <a:pPr>
              <a:defRPr/>
            </a:pPr>
            <a:endParaRPr lang="es-ES"/>
          </a:p>
        </p:txBody>
      </p:sp>
      <p:sp>
        <p:nvSpPr>
          <p:cNvPr id="6" name="15 Marcador de número de diapositiva"/>
          <p:cNvSpPr>
            <a:spLocks noGrp="1"/>
          </p:cNvSpPr>
          <p:nvPr>
            <p:ph type="sldNum" sz="quarter" idx="12"/>
          </p:nvPr>
        </p:nvSpPr>
        <p:spPr>
          <a:xfrm>
            <a:off x="8229600" y="6473825"/>
            <a:ext cx="758825" cy="247650"/>
          </a:xfrm>
        </p:spPr>
        <p:txBody>
          <a:bodyPr/>
          <a:lstStyle>
            <a:lvl1pPr fontAlgn="auto">
              <a:spcBef>
                <a:spcPts val="0"/>
              </a:spcBef>
              <a:spcAft>
                <a:spcPts val="0"/>
              </a:spcAft>
              <a:defRPr>
                <a:latin typeface="+mn-lt"/>
              </a:defRPr>
            </a:lvl1pPr>
          </a:lstStyle>
          <a:p>
            <a:pPr>
              <a:defRPr/>
            </a:pPr>
            <a:fld id="{DE85AA7E-D38A-4408-AF4D-8E33EE8881BE}"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6 Conector recto"/>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solidFill>
                <a:prstClr val="white"/>
              </a:solidFill>
            </a:endParaRPr>
          </a:p>
        </p:txBody>
      </p:sp>
      <p:sp>
        <p:nvSpPr>
          <p:cNvPr id="6" name="5 Marcador de texto"/>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smtClean="0"/>
              <a:t>Haga clic para modificar el estilo de texto del patrón</a:t>
            </a:r>
          </a:p>
        </p:txBody>
      </p:sp>
      <p:sp>
        <p:nvSpPr>
          <p:cNvPr id="8" name="7 Título"/>
          <p:cNvSpPr>
            <a:spLocks noGrp="1"/>
          </p:cNvSpPr>
          <p:nvPr>
            <p:ph type="title"/>
          </p:nvPr>
        </p:nvSpPr>
        <p:spPr>
          <a:xfrm>
            <a:off x="180475" y="2947085"/>
            <a:ext cx="8686800" cy="1184825"/>
          </a:xfrm>
        </p:spPr>
        <p:txBody>
          <a:bodyPr rtlCol="0" anchor="t"/>
          <a:lstStyle>
            <a:lvl1pPr algn="r">
              <a:defRPr/>
            </a:lvl1pPr>
          </a:lstStyle>
          <a:p>
            <a:r>
              <a:rPr lang="es-ES" smtClean="0"/>
              <a:t>Haga clic para modificar el estilo de título del patrón</a:t>
            </a:r>
            <a:endParaRPr lang="en-US"/>
          </a:p>
        </p:txBody>
      </p:sp>
      <p:sp>
        <p:nvSpPr>
          <p:cNvPr id="5" name="18 Marcador de fecha"/>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s-ES"/>
          </a:p>
        </p:txBody>
      </p:sp>
      <p:sp>
        <p:nvSpPr>
          <p:cNvPr id="7" name="10 Marcador de pie de página"/>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s-ES"/>
          </a:p>
        </p:txBody>
      </p:sp>
      <p:sp>
        <p:nvSpPr>
          <p:cNvPr id="9" name="15 Marcador de número de diapositiva"/>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3CC0CA73-A6B0-498F-817B-74C9C57D6547}" type="slidenum">
              <a:rPr lang="es-ES"/>
              <a:pPr>
                <a:defRPr/>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0" name="19 Título"/>
          <p:cNvSpPr>
            <a:spLocks noGrp="1"/>
          </p:cNvSpPr>
          <p:nvPr>
            <p:ph type="title"/>
          </p:nvPr>
        </p:nvSpPr>
        <p:spPr>
          <a:xfrm>
            <a:off x="301752" y="457200"/>
            <a:ext cx="8686800" cy="841248"/>
          </a:xfrm>
        </p:spPr>
        <p:txBody>
          <a:bodyPr/>
          <a:lstStyle/>
          <a:p>
            <a:r>
              <a:rPr lang="es-ES" smtClean="0"/>
              <a:t>Haga clic para modificar el estilo de título del patrón</a:t>
            </a:r>
            <a:endParaRPr lang="en-US"/>
          </a:p>
        </p:txBody>
      </p:sp>
      <p:sp>
        <p:nvSpPr>
          <p:cNvPr id="14" name="13 Marcador de contenido"/>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3" name="12 Marcador de contenido"/>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20 Marcador de fecha"/>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s-ES"/>
          </a:p>
        </p:txBody>
      </p:sp>
      <p:sp>
        <p:nvSpPr>
          <p:cNvPr id="6" name="9 Marcador de pie de página"/>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s-ES"/>
          </a:p>
        </p:txBody>
      </p:sp>
      <p:sp>
        <p:nvSpPr>
          <p:cNvPr id="7" name="30 Marcador de número de diapositiva"/>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427AE6B5-1B7F-45D7-BF14-EB511C74FF27}"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7" name="10 Conector recto"/>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solidFill>
                <a:prstClr val="black"/>
              </a:solidFill>
            </a:endParaRPr>
          </a:p>
        </p:txBody>
      </p:sp>
      <p:sp>
        <p:nvSpPr>
          <p:cNvPr id="29" name="28 Título"/>
          <p:cNvSpPr>
            <a:spLocks noGrp="1"/>
          </p:cNvSpPr>
          <p:nvPr>
            <p:ph type="title"/>
          </p:nvPr>
        </p:nvSpPr>
        <p:spPr>
          <a:xfrm>
            <a:off x="304800" y="5410200"/>
            <a:ext cx="8610600" cy="882650"/>
          </a:xfrm>
        </p:spPr>
        <p:txBody>
          <a:bodyPr/>
          <a:lstStyle>
            <a:lvl1pPr>
              <a:defRPr/>
            </a:lvl1pPr>
          </a:lstStyle>
          <a:p>
            <a:r>
              <a:rPr lang="es-ES" smtClean="0"/>
              <a:t>Haga clic para modificar el estilo de título del patrón</a:t>
            </a:r>
            <a:endParaRPr lang="en-US"/>
          </a:p>
        </p:txBody>
      </p:sp>
      <p:sp>
        <p:nvSpPr>
          <p:cNvPr id="13" name="12 Marcador de texto"/>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25" name="24 Marcador de texto"/>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4" name="3 Marcador de contenido"/>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28" name="27 Marcador de contenido"/>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8" name="9 Marcador de fecha"/>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s-ES"/>
          </a:p>
        </p:txBody>
      </p:sp>
      <p:sp>
        <p:nvSpPr>
          <p:cNvPr id="9" name="5 Marcador de pie de página"/>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s-ES"/>
          </a:p>
        </p:txBody>
      </p:sp>
      <p:sp>
        <p:nvSpPr>
          <p:cNvPr id="10" name="6 Marcador de número de diapositiva"/>
          <p:cNvSpPr>
            <a:spLocks noGrp="1"/>
          </p:cNvSpPr>
          <p:nvPr>
            <p:ph type="sldNum" sz="quarter" idx="12"/>
          </p:nvPr>
        </p:nvSpPr>
        <p:spPr>
          <a:xfrm>
            <a:off x="8229600" y="6477000"/>
            <a:ext cx="762000" cy="247650"/>
          </a:xfrm>
        </p:spPr>
        <p:txBody>
          <a:bodyPr/>
          <a:lstStyle>
            <a:lvl1pPr fontAlgn="auto">
              <a:spcBef>
                <a:spcPts val="0"/>
              </a:spcBef>
              <a:spcAft>
                <a:spcPts val="0"/>
              </a:spcAft>
              <a:defRPr>
                <a:latin typeface="+mn-lt"/>
              </a:defRPr>
            </a:lvl1pPr>
          </a:lstStyle>
          <a:p>
            <a:pPr>
              <a:defRPr/>
            </a:pPr>
            <a:fld id="{B505088D-F160-420E-934B-FD7EA6EDB7E4}"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0" name="29 Título"/>
          <p:cNvSpPr>
            <a:spLocks noGrp="1"/>
          </p:cNvSpPr>
          <p:nvPr>
            <p:ph type="title"/>
          </p:nvPr>
        </p:nvSpPr>
        <p:spPr>
          <a:xfrm>
            <a:off x="301752" y="457200"/>
            <a:ext cx="8686800" cy="841248"/>
          </a:xfrm>
        </p:spPr>
        <p:txBody>
          <a:bodyPr/>
          <a:lstStyle/>
          <a:p>
            <a:r>
              <a:rPr lang="es-ES" smtClean="0"/>
              <a:t>Haga clic para modificar el estilo de título del patrón</a:t>
            </a:r>
            <a:endParaRPr lang="en-US"/>
          </a:p>
        </p:txBody>
      </p:sp>
      <p:sp>
        <p:nvSpPr>
          <p:cNvPr id="3" name="11 Marcador de fecha"/>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s-ES"/>
          </a:p>
        </p:txBody>
      </p:sp>
      <p:sp>
        <p:nvSpPr>
          <p:cNvPr id="4" name="20 Marcador de pie de página"/>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s-ES"/>
          </a:p>
        </p:txBody>
      </p:sp>
      <p:sp>
        <p:nvSpPr>
          <p:cNvPr id="5" name="5 Marcador de número de diapositiva"/>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CBAF4DAF-202B-43F1-B955-6B7008ADEE83}"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2 Marcador de fecha"/>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s-ES"/>
          </a:p>
        </p:txBody>
      </p:sp>
      <p:sp>
        <p:nvSpPr>
          <p:cNvPr id="3" name="23 Marcador de pie de página"/>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s-ES"/>
          </a:p>
        </p:txBody>
      </p:sp>
      <p:sp>
        <p:nvSpPr>
          <p:cNvPr id="4" name="6 Marcador de número de diapositiva"/>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8C5B98BF-A16B-41F7-93AD-6565B65105D1}"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7 Conector recto"/>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solidFill>
                <a:prstClr val="black"/>
              </a:solidFill>
            </a:endParaRPr>
          </a:p>
        </p:txBody>
      </p:sp>
      <p:sp>
        <p:nvSpPr>
          <p:cNvPr id="12" name="11 Título"/>
          <p:cNvSpPr>
            <a:spLocks noGrp="1"/>
          </p:cNvSpPr>
          <p:nvPr>
            <p:ph type="title"/>
          </p:nvPr>
        </p:nvSpPr>
        <p:spPr>
          <a:xfrm>
            <a:off x="457200" y="5486400"/>
            <a:ext cx="8458200" cy="520700"/>
          </a:xfrm>
        </p:spPr>
        <p:txBody>
          <a:bodyPr/>
          <a:lstStyle>
            <a:lvl1pPr algn="l">
              <a:buNone/>
              <a:defRPr sz="2000" b="1"/>
            </a:lvl1pPr>
          </a:lstStyle>
          <a:p>
            <a:r>
              <a:rPr lang="es-ES" smtClean="0"/>
              <a:t>Haga clic para modificar el estilo de título del patrón</a:t>
            </a:r>
            <a:endParaRPr lang="en-US"/>
          </a:p>
        </p:txBody>
      </p:sp>
      <p:sp>
        <p:nvSpPr>
          <p:cNvPr id="26" name="25 Marcador de texto"/>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s-ES" smtClean="0"/>
              <a:t>Haga clic para modificar el estilo de texto del patrón</a:t>
            </a:r>
          </a:p>
        </p:txBody>
      </p:sp>
      <p:sp>
        <p:nvSpPr>
          <p:cNvPr id="14" name="13 Marcador de contenido"/>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24 Marcador de fecha"/>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s-ES"/>
          </a:p>
        </p:txBody>
      </p:sp>
      <p:sp>
        <p:nvSpPr>
          <p:cNvPr id="7" name="28 Marcador de pie de página"/>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s-ES"/>
          </a:p>
        </p:txBody>
      </p:sp>
      <p:sp>
        <p:nvSpPr>
          <p:cNvPr id="8" name="6 Marcador de número de diapositiva"/>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74EB0810-E654-48CB-B416-8AE9081F494D}"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3" name="12 Marcador de posición de imagen"/>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es-ES" noProof="0" smtClean="0"/>
              <a:t>Haga clic en el icono para agregar una imagen</a:t>
            </a:r>
            <a:endParaRPr lang="en-US" noProof="0" dirty="0"/>
          </a:p>
        </p:txBody>
      </p:sp>
      <p:sp>
        <p:nvSpPr>
          <p:cNvPr id="17" name="16 Título"/>
          <p:cNvSpPr>
            <a:spLocks noGrp="1"/>
          </p:cNvSpPr>
          <p:nvPr>
            <p:ph type="title"/>
          </p:nvPr>
        </p:nvSpPr>
        <p:spPr>
          <a:xfrm>
            <a:off x="381000" y="4993760"/>
            <a:ext cx="5867400" cy="522288"/>
          </a:xfrm>
        </p:spPr>
        <p:txBody>
          <a:bodyPr/>
          <a:lstStyle>
            <a:lvl1pPr algn="l">
              <a:buNone/>
              <a:defRPr sz="2000" b="1"/>
            </a:lvl1pPr>
          </a:lstStyle>
          <a:p>
            <a:r>
              <a:rPr lang="es-ES" smtClean="0"/>
              <a:t>Haga clic para modificar el estilo de título del patrón</a:t>
            </a:r>
            <a:endParaRPr lang="en-US"/>
          </a:p>
        </p:txBody>
      </p:sp>
      <p:sp>
        <p:nvSpPr>
          <p:cNvPr id="26" name="25 Marcador de texto"/>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es-ES" smtClean="0"/>
              <a:t>Haga clic para modificar el estilo de texto del patrón</a:t>
            </a:r>
          </a:p>
        </p:txBody>
      </p:sp>
      <p:sp>
        <p:nvSpPr>
          <p:cNvPr id="5" name="6 Marcador de fecha"/>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s-ES"/>
          </a:p>
        </p:txBody>
      </p:sp>
      <p:sp>
        <p:nvSpPr>
          <p:cNvPr id="6" name="4 Marcador de pie de página"/>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s-ES"/>
          </a:p>
        </p:txBody>
      </p:sp>
      <p:sp>
        <p:nvSpPr>
          <p:cNvPr id="7" name="30 Marcador de número de diapositiva"/>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C8BB734C-03EF-42BE-AE7C-F7A1CA8B49C6}"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s-ES"/>
          </a:p>
        </p:txBody>
      </p:sp>
      <p:sp>
        <p:nvSpPr>
          <p:cNvPr id="5" name="4 Marcador de pie de página"/>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s-ES"/>
          </a:p>
        </p:txBody>
      </p:sp>
      <p:sp>
        <p:nvSpPr>
          <p:cNvPr id="6" name="5 Marcador de número de diapositiva"/>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57F57F38-B0C8-4FAB-8C12-D8B64C7F54F1}"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549276"/>
            <a:ext cx="1828800" cy="5851525"/>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549276"/>
            <a:ext cx="6248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s-ES"/>
          </a:p>
        </p:txBody>
      </p:sp>
      <p:sp>
        <p:nvSpPr>
          <p:cNvPr id="5" name="4 Marcador de pie de página"/>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s-ES"/>
          </a:p>
        </p:txBody>
      </p:sp>
      <p:sp>
        <p:nvSpPr>
          <p:cNvPr id="6" name="5 Marcador de número de diapositiva"/>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B66E07BF-F7D0-4EAA-AAE5-57853698BF26}"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solidFill>
                <a:prstClr val="black"/>
              </a:solidFill>
            </a:endParaRPr>
          </a:p>
        </p:txBody>
      </p:sp>
      <p:sp>
        <p:nvSpPr>
          <p:cNvPr id="30725" name="7 Marcador de texto"/>
          <p:cNvSpPr>
            <a:spLocks noGrp="1"/>
          </p:cNvSpPr>
          <p:nvPr>
            <p:ph type="body" idx="1"/>
          </p:nvPr>
        </p:nvSpPr>
        <p:spPr bwMode="auto">
          <a:xfrm>
            <a:off x="304800" y="1554163"/>
            <a:ext cx="86868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1" name="10 Marcador de fecha"/>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rgbClr val="CEB966">
                    <a:shade val="75000"/>
                  </a:srgbClr>
                </a:solidFill>
              </a:defRPr>
            </a:lvl1pPr>
          </a:lstStyle>
          <a:p>
            <a:pPr>
              <a:defRPr/>
            </a:pPr>
            <a:endParaRPr lang="es-ES"/>
          </a:p>
        </p:txBody>
      </p:sp>
      <p:sp>
        <p:nvSpPr>
          <p:cNvPr id="28" name="27 Marcador de pie de página"/>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rgbClr val="CEB966">
                    <a:shade val="75000"/>
                  </a:srgbClr>
                </a:solidFill>
              </a:defRPr>
            </a:lvl1pPr>
          </a:lstStyle>
          <a:p>
            <a:pPr>
              <a:defRPr/>
            </a:pPr>
            <a:endParaRPr lang="es-ES"/>
          </a:p>
        </p:txBody>
      </p:sp>
      <p:sp>
        <p:nvSpPr>
          <p:cNvPr id="5" name="4 Marcador de número de diapositiva"/>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smtClean="0">
                <a:solidFill>
                  <a:srgbClr val="CEB966">
                    <a:shade val="75000"/>
                  </a:srgbClr>
                </a:solidFill>
              </a:defRPr>
            </a:lvl1pPr>
          </a:lstStyle>
          <a:p>
            <a:pPr>
              <a:defRPr/>
            </a:pPr>
            <a:fld id="{343E4CB9-CB64-480C-9BFC-BBA06DCFB080}" type="slidenum">
              <a:rPr lang="es-ES"/>
              <a:pPr>
                <a:defRPr/>
              </a:pPr>
              <a:t>‹Nº›</a:t>
            </a:fld>
            <a:endParaRPr lang="es-ES"/>
          </a:p>
        </p:txBody>
      </p:sp>
      <p:sp>
        <p:nvSpPr>
          <p:cNvPr id="10" name="9 Marcador de título"/>
          <p:cNvSpPr>
            <a:spLocks noGrp="1"/>
          </p:cNvSpPr>
          <p:nvPr>
            <p:ph type="title"/>
          </p:nvPr>
        </p:nvSpPr>
        <p:spPr>
          <a:xfrm>
            <a:off x="304800" y="457200"/>
            <a:ext cx="8686800" cy="838200"/>
          </a:xfrm>
          <a:prstGeom prst="rect">
            <a:avLst/>
          </a:prstGeom>
        </p:spPr>
        <p:txBody>
          <a:bodyPr vert="horz" anchor="ctr">
            <a:normAutofit/>
          </a:bodyPr>
          <a:lstStyle/>
          <a:p>
            <a:r>
              <a:rPr lang="es-ES" smtClean="0"/>
              <a:t>Haga clic para modificar el estilo de título del patrón</a:t>
            </a:r>
            <a:endParaRPr lang="en-US"/>
          </a:p>
        </p:txBody>
      </p:sp>
      <p:sp>
        <p:nvSpPr>
          <p:cNvPr id="9" name="8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solidFill>
                <a:prstClr val="black"/>
              </a:solidFill>
            </a:endParaRPr>
          </a:p>
        </p:txBody>
      </p:sp>
      <p:sp>
        <p:nvSpPr>
          <p:cNvPr id="12" name="11 Conector recto"/>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hdr="0" ftr="0" dt="0"/>
  <p:txStyles>
    <p:titleStyle>
      <a:lvl1pPr algn="l" rtl="0" fontAlgn="base">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fontAlgn="base">
        <a:spcBef>
          <a:spcPct val="0"/>
        </a:spcBef>
        <a:spcAft>
          <a:spcPct val="0"/>
        </a:spcAft>
        <a:defRPr sz="3600">
          <a:solidFill>
            <a:schemeClr val="tx2"/>
          </a:solidFill>
          <a:latin typeface="Franklin Gothic Medium" pitchFamily="34" charset="0"/>
        </a:defRPr>
      </a:lvl2pPr>
      <a:lvl3pPr algn="l" rtl="0" fontAlgn="base">
        <a:spcBef>
          <a:spcPct val="0"/>
        </a:spcBef>
        <a:spcAft>
          <a:spcPct val="0"/>
        </a:spcAft>
        <a:defRPr sz="3600">
          <a:solidFill>
            <a:schemeClr val="tx2"/>
          </a:solidFill>
          <a:latin typeface="Franklin Gothic Medium" pitchFamily="34" charset="0"/>
        </a:defRPr>
      </a:lvl3pPr>
      <a:lvl4pPr algn="l" rtl="0" fontAlgn="base">
        <a:spcBef>
          <a:spcPct val="0"/>
        </a:spcBef>
        <a:spcAft>
          <a:spcPct val="0"/>
        </a:spcAft>
        <a:defRPr sz="3600">
          <a:solidFill>
            <a:schemeClr val="tx2"/>
          </a:solidFill>
          <a:latin typeface="Franklin Gothic Medium" pitchFamily="34" charset="0"/>
        </a:defRPr>
      </a:lvl4pPr>
      <a:lvl5pPr algn="l" rtl="0" fontAlgn="base">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fontAlgn="base">
        <a:spcBef>
          <a:spcPct val="20000"/>
        </a:spcBef>
        <a:spcAft>
          <a:spcPct val="0"/>
        </a:spcAft>
        <a:buClr>
          <a:schemeClr val="accent1"/>
        </a:buClr>
        <a:buSzPct val="70000"/>
        <a:buFont typeface="Wingdings 2" pitchFamily="18" charset="2"/>
        <a:buChar char=""/>
        <a:defRPr sz="3200" kern="1200">
          <a:solidFill>
            <a:schemeClr val="tx2"/>
          </a:solidFill>
          <a:latin typeface="+mn-lt"/>
          <a:ea typeface="+mn-ea"/>
          <a:cs typeface="+mn-cs"/>
        </a:defRPr>
      </a:lvl1pPr>
      <a:lvl2pPr marL="742950" indent="-285750" algn="l" rtl="0" fontAlgn="base">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3000" indent="-228600" algn="l" rtl="0" fontAlgn="base">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600200" indent="-228600" algn="l" rtl="0" fontAlgn="base">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7400" indent="-228600" algn="l" rtl="0" fontAlgn="base">
        <a:spcBef>
          <a:spcPct val="20000"/>
        </a:spcBef>
        <a:spcAft>
          <a:spcPct val="0"/>
        </a:spcAft>
        <a:buClr>
          <a:schemeClr val="accent1"/>
        </a:buClr>
        <a:buSzPct val="60000"/>
        <a:buFont typeface="Wingdings 2"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notesSlide" Target="../notesSlides/notesSlide3.xml"/><Relationship Id="rId7" Type="http://schemas.openxmlformats.org/officeDocument/2006/relationships/image" Target="../media/image15.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4.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5.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14.wmf"/><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oleObject" Target="../embeddings/oleObject5.bin"/><Relationship Id="rId7"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5.wmf"/></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oleObject" Target="../embeddings/oleObject6.bin"/><Relationship Id="rId7" Type="http://schemas.openxmlformats.org/officeDocument/2006/relationships/image" Target="../media/image31.png"/><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5.wmf"/></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oleObject" Target="../embeddings/oleObject7.bin"/><Relationship Id="rId7" Type="http://schemas.openxmlformats.org/officeDocument/2006/relationships/image" Target="../media/image33.png"/><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5.wmf"/><Relationship Id="rId5" Type="http://schemas.openxmlformats.org/officeDocument/2006/relationships/oleObject" Target="../embeddings/oleObject8.bin"/><Relationship Id="rId10" Type="http://schemas.openxmlformats.org/officeDocument/2006/relationships/image" Target="../media/image36.png"/><Relationship Id="rId4" Type="http://schemas.openxmlformats.org/officeDocument/2006/relationships/image" Target="../media/image14.wmf"/><Relationship Id="rId9" Type="http://schemas.openxmlformats.org/officeDocument/2006/relationships/image" Target="../media/image35.png"/></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oleObject" Target="../embeddings/oleObject9.bin"/><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15.wmf"/><Relationship Id="rId11" Type="http://schemas.openxmlformats.org/officeDocument/2006/relationships/image" Target="../media/image41.png"/><Relationship Id="rId5" Type="http://schemas.openxmlformats.org/officeDocument/2006/relationships/oleObject" Target="../embeddings/oleObject10.bin"/><Relationship Id="rId10" Type="http://schemas.openxmlformats.org/officeDocument/2006/relationships/image" Target="../media/image40.png"/><Relationship Id="rId4" Type="http://schemas.openxmlformats.org/officeDocument/2006/relationships/image" Target="../media/image14.wmf"/><Relationship Id="rId9" Type="http://schemas.openxmlformats.org/officeDocument/2006/relationships/image" Target="../media/image39.png"/></Relationships>
</file>

<file path=ppt/slides/_rels/slide1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oleObject" Target="../embeddings/oleObject11.bin"/><Relationship Id="rId7" Type="http://schemas.openxmlformats.org/officeDocument/2006/relationships/image" Target="../media/image44.png"/><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15.wmf"/><Relationship Id="rId11" Type="http://schemas.openxmlformats.org/officeDocument/2006/relationships/image" Target="../media/image48.png"/><Relationship Id="rId5" Type="http://schemas.openxmlformats.org/officeDocument/2006/relationships/oleObject" Target="../embeddings/oleObject12.bin"/><Relationship Id="rId10" Type="http://schemas.openxmlformats.org/officeDocument/2006/relationships/image" Target="../media/image47.png"/><Relationship Id="rId4" Type="http://schemas.openxmlformats.org/officeDocument/2006/relationships/image" Target="../media/image14.wmf"/><Relationship Id="rId9" Type="http://schemas.openxmlformats.org/officeDocument/2006/relationships/image" Target="../media/image46.png"/></Relationships>
</file>

<file path=ppt/slides/_rels/slide1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oleObject" Target="../embeddings/oleObject13.bin"/><Relationship Id="rId7" Type="http://schemas.openxmlformats.org/officeDocument/2006/relationships/image" Target="../media/image49.png"/><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15.wmf"/><Relationship Id="rId11" Type="http://schemas.openxmlformats.org/officeDocument/2006/relationships/image" Target="../media/image53.png"/><Relationship Id="rId5" Type="http://schemas.openxmlformats.org/officeDocument/2006/relationships/oleObject" Target="../embeddings/oleObject14.bin"/><Relationship Id="rId10" Type="http://schemas.openxmlformats.org/officeDocument/2006/relationships/image" Target="../media/image52.png"/><Relationship Id="rId4" Type="http://schemas.openxmlformats.org/officeDocument/2006/relationships/image" Target="../media/image14.wmf"/><Relationship Id="rId9" Type="http://schemas.openxmlformats.org/officeDocument/2006/relationships/image" Target="../media/image51.png"/></Relationships>
</file>

<file path=ppt/slides/_rels/slide17.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png"/><Relationship Id="rId3" Type="http://schemas.openxmlformats.org/officeDocument/2006/relationships/notesSlide" Target="../notesSlides/notesSlide7.xml"/><Relationship Id="rId7" Type="http://schemas.openxmlformats.org/officeDocument/2006/relationships/image" Target="../media/image15.wmf"/><Relationship Id="rId12" Type="http://schemas.openxmlformats.org/officeDocument/2006/relationships/image" Target="../media/image58.png"/><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16.bin"/><Relationship Id="rId11" Type="http://schemas.openxmlformats.org/officeDocument/2006/relationships/image" Target="../media/image57.png"/><Relationship Id="rId5" Type="http://schemas.openxmlformats.org/officeDocument/2006/relationships/image" Target="../media/image14.wmf"/><Relationship Id="rId10" Type="http://schemas.openxmlformats.org/officeDocument/2006/relationships/image" Target="../media/image56.png"/><Relationship Id="rId4" Type="http://schemas.openxmlformats.org/officeDocument/2006/relationships/oleObject" Target="../embeddings/oleObject15.bin"/><Relationship Id="rId9" Type="http://schemas.openxmlformats.org/officeDocument/2006/relationships/image" Target="../media/image55.png"/></Relationships>
</file>

<file path=ppt/slides/_rels/slide1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oleObject" Target="../embeddings/oleObject17.bin"/><Relationship Id="rId7" Type="http://schemas.openxmlformats.org/officeDocument/2006/relationships/image" Target="../media/image62.png"/><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14.wmf"/></Relationships>
</file>

<file path=ppt/slides/_rels/slide19.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oleObject" Target="../embeddings/oleObject18.bin"/><Relationship Id="rId7" Type="http://schemas.openxmlformats.org/officeDocument/2006/relationships/image" Target="../media/image64.png"/><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15.wmf"/><Relationship Id="rId5" Type="http://schemas.openxmlformats.org/officeDocument/2006/relationships/oleObject" Target="../embeddings/oleObject19.bin"/><Relationship Id="rId10" Type="http://schemas.openxmlformats.org/officeDocument/2006/relationships/image" Target="../media/image67.png"/><Relationship Id="rId4" Type="http://schemas.openxmlformats.org/officeDocument/2006/relationships/image" Target="../media/image14.wmf"/><Relationship Id="rId9" Type="http://schemas.openxmlformats.org/officeDocument/2006/relationships/image" Target="../media/image66.png"/></Relationships>
</file>

<file path=ppt/slides/_rels/slide20.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oleObject" Target="../embeddings/oleObject20.bin"/><Relationship Id="rId7" Type="http://schemas.openxmlformats.org/officeDocument/2006/relationships/image" Target="../media/image68.png"/><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15.wmf"/><Relationship Id="rId5" Type="http://schemas.openxmlformats.org/officeDocument/2006/relationships/oleObject" Target="../embeddings/oleObject21.bin"/><Relationship Id="rId4" Type="http://schemas.openxmlformats.org/officeDocument/2006/relationships/image" Target="../media/image14.wmf"/><Relationship Id="rId9" Type="http://schemas.openxmlformats.org/officeDocument/2006/relationships/image" Target="../media/image70.png"/></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2.bin"/><Relationship Id="rId7" Type="http://schemas.openxmlformats.org/officeDocument/2006/relationships/image" Target="../media/image71.jpeg"/><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15.wmf"/><Relationship Id="rId5" Type="http://schemas.openxmlformats.org/officeDocument/2006/relationships/oleObject" Target="../embeddings/oleObject23.bin"/><Relationship Id="rId4" Type="http://schemas.openxmlformats.org/officeDocument/2006/relationships/image" Target="../media/image14.wmf"/></Relationships>
</file>

<file path=ppt/slides/_rels/slide22.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oleObject" Target="../embeddings/oleObject24.bin"/><Relationship Id="rId7" Type="http://schemas.openxmlformats.org/officeDocument/2006/relationships/image" Target="../media/image72.png"/><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15.wmf"/><Relationship Id="rId5" Type="http://schemas.openxmlformats.org/officeDocument/2006/relationships/oleObject" Target="../embeddings/oleObject25.bin"/><Relationship Id="rId10" Type="http://schemas.openxmlformats.org/officeDocument/2006/relationships/image" Target="../media/image75.png"/><Relationship Id="rId4" Type="http://schemas.openxmlformats.org/officeDocument/2006/relationships/image" Target="../media/image14.wmf"/><Relationship Id="rId9" Type="http://schemas.openxmlformats.org/officeDocument/2006/relationships/image" Target="../media/image74.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14.wmf"/></Relationships>
</file>

<file path=ppt/slides/_rels/slide24.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png"/><Relationship Id="rId3" Type="http://schemas.openxmlformats.org/officeDocument/2006/relationships/oleObject" Target="../embeddings/oleObject27.bin"/><Relationship Id="rId7" Type="http://schemas.openxmlformats.org/officeDocument/2006/relationships/image" Target="../media/image78.png"/><Relationship Id="rId12" Type="http://schemas.openxmlformats.org/officeDocument/2006/relationships/image" Target="../media/image83.png"/><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15.wmf"/><Relationship Id="rId11" Type="http://schemas.openxmlformats.org/officeDocument/2006/relationships/image" Target="../media/image82.png"/><Relationship Id="rId5" Type="http://schemas.openxmlformats.org/officeDocument/2006/relationships/oleObject" Target="../embeddings/oleObject28.bin"/><Relationship Id="rId10" Type="http://schemas.openxmlformats.org/officeDocument/2006/relationships/image" Target="../media/image81.png"/><Relationship Id="rId4" Type="http://schemas.openxmlformats.org/officeDocument/2006/relationships/image" Target="../media/image14.wmf"/><Relationship Id="rId9" Type="http://schemas.openxmlformats.org/officeDocument/2006/relationships/image" Target="../media/image80.png"/></Relationships>
</file>

<file path=ppt/slides/_rels/slide25.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oleObject" Target="../embeddings/oleObject29.bin"/><Relationship Id="rId7" Type="http://schemas.openxmlformats.org/officeDocument/2006/relationships/image" Target="../media/image85.png"/><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image" Target="../media/image15.wmf"/><Relationship Id="rId5" Type="http://schemas.openxmlformats.org/officeDocument/2006/relationships/oleObject" Target="../embeddings/oleObject30.bin"/><Relationship Id="rId4" Type="http://schemas.openxmlformats.org/officeDocument/2006/relationships/image" Target="../media/image14.w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1" name="Text Box 4"/>
          <p:cNvSpPr txBox="1">
            <a:spLocks noChangeArrowheads="1"/>
          </p:cNvSpPr>
          <p:nvPr/>
        </p:nvSpPr>
        <p:spPr bwMode="auto">
          <a:xfrm>
            <a:off x="2123728" y="0"/>
            <a:ext cx="4824536"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4" name="3 CuadroTexto"/>
          <p:cNvSpPr txBox="1"/>
          <p:nvPr/>
        </p:nvSpPr>
        <p:spPr>
          <a:xfrm>
            <a:off x="683568" y="1340768"/>
            <a:ext cx="6840760" cy="1477328"/>
          </a:xfrm>
          <a:prstGeom prst="rect">
            <a:avLst/>
          </a:prstGeom>
          <a:noFill/>
        </p:spPr>
        <p:txBody>
          <a:bodyPr wrap="square" rtlCol="0">
            <a:spAutoFit/>
          </a:bodyPr>
          <a:lstStyle/>
          <a:p>
            <a:r>
              <a:rPr lang="es-ES" dirty="0" err="1" smtClean="0">
                <a:latin typeface="Calibri" pitchFamily="34" charset="0"/>
              </a:rPr>
              <a:t>Indice</a:t>
            </a:r>
            <a:r>
              <a:rPr lang="es-ES" dirty="0" smtClean="0">
                <a:latin typeface="Calibri" pitchFamily="34" charset="0"/>
              </a:rPr>
              <a:t>.</a:t>
            </a:r>
          </a:p>
          <a:p>
            <a:endParaRPr lang="es-ES" dirty="0" smtClean="0">
              <a:latin typeface="Calibri" pitchFamily="34" charset="0"/>
            </a:endParaRPr>
          </a:p>
          <a:p>
            <a:pPr marL="342900" indent="-342900">
              <a:buAutoNum type="arabicPeriod"/>
            </a:pPr>
            <a:r>
              <a:rPr lang="es-ES" dirty="0" smtClean="0">
                <a:latin typeface="Calibri" pitchFamily="34" charset="0"/>
              </a:rPr>
              <a:t>Introducción.</a:t>
            </a:r>
          </a:p>
          <a:p>
            <a:pPr marL="342900" indent="-342900">
              <a:buAutoNum type="arabicPeriod"/>
            </a:pPr>
            <a:r>
              <a:rPr lang="es-ES" dirty="0" smtClean="0">
                <a:latin typeface="Calibri" pitchFamily="34" charset="0"/>
              </a:rPr>
              <a:t>Hidrostática.</a:t>
            </a:r>
          </a:p>
          <a:p>
            <a:pPr marL="800100" lvl="1" indent="-342900"/>
            <a:endParaRPr lang="es-ES" dirty="0">
              <a:latin typeface="Calibri" pitchFamily="34" charset="0"/>
            </a:endParaRPr>
          </a:p>
        </p:txBody>
      </p:sp>
      <p:sp>
        <p:nvSpPr>
          <p:cNvPr id="5" name="4 Marcador de número de diapositiva"/>
          <p:cNvSpPr>
            <a:spLocks noGrp="1"/>
          </p:cNvSpPr>
          <p:nvPr>
            <p:ph type="sldNum" sz="quarter" idx="12"/>
          </p:nvPr>
        </p:nvSpPr>
        <p:spPr/>
        <p:txBody>
          <a:bodyPr/>
          <a:lstStyle/>
          <a:p>
            <a:pPr>
              <a:defRPr/>
            </a:pPr>
            <a:fld id="{8C5B98BF-A16B-41F7-93AD-6565B65105D1}" type="slidenum">
              <a:rPr lang="es-ES" smtClean="0"/>
              <a:pPr>
                <a:defRPr/>
              </a:pPr>
              <a:t>1</a:t>
            </a:fld>
            <a:endParaRPr lang="es-ES"/>
          </a:p>
        </p:txBody>
      </p:sp>
      <p:sp>
        <p:nvSpPr>
          <p:cNvPr id="2" name="AutoShape 4" descr="data:image/jpeg;base64,/9j/4AAQSkZJRgABAQAAAQABAAD/2wCEAAkGBhQSERUUEhQUFRQVFxQVFxgYFxcYFBQVGBcVFxUUFxcXHCYeGBkkGhQUHy8gIycpLCwsFR4xNTAqNSYrLCkBCQoKDgwOGg8PGiwcHSQsKSwpKSwpKSkpKSkpKSkpLCkpLCksKSksLCkpKSkpKSwsLCwpLCwsLCkpLCwsLCwpLP/AABEIALcBEwMBIgACEQEDEQH/xAAcAAABBQEBAQAAAAAAAAAAAAACAAEDBAUGBwj/xABBEAABAwIDBAgFAwIDBwUAAAABAAIRAyEEEjEFQVFhBhMicYGRofAyscHR4RRCUgfxYnKCFSMkM1OSokNUg8LS/8QAGgEAAgMBAQAAAAAAAAAAAAAAAQIAAwQFBv/EACURAAICAgIBBAMBAQAAAAAAAAABAhESIQMxBBMyQVEiYZHwI//aAAwDAQACEQMRAD8A6QuRNcma1EGLqnODDipGkqIMUrWIEDBRBNCINSjoeUbXIQEbQgwhgowVGAjCBAgUkyeECCSShKFCCQhqMBLKoQBOE+VKFCCKZPlTEKEEhKLKlChAcqGFJCUKAIoQlimIQOUIQupIcnJTQmKNgoruZyQkKwUDgmsVogLVE9iswo3BFMRoquCUKZyh8E9igdUkpUlLBRMGIgxEGIg1V2XjNapA1OGIw1CxqGDUYaiDUYppbDQAajaxGGIgxBsNABqLKjDU4CFhoDInyIw1OGpbDQAYl1akhOpZKI8iXVqRJSyURZEixSJKWSiLq03VqZMpZKI8iYsUqZGwUR5E2RGU0qWDRH1aXVopSUshGWICFMVZw2y3v0EDidPypkl2Sr6M4hAQj6WVm4QUw3tPeTM7gIuAOZWbR220vLHAgjfqPHgrIpyWSEk0niy8Qgc1SNdIBFwRZM4qA0QOYozTVhxUZKNi6IsidHKSlgDCIIA9GHqDokaUUoWvRgpRhZkQemThqAQ21EYKjbTUjWIMgQcnzJBicU0gwg5PmRBiIU1CAZ0+ZF1SXVqE2DKWZF1aXVqBGlNmR9Wn6tQhHKSk6tLIoQiKZTFibIoQhhNlU+RNlUslEOVO1k2jVT0cOXugf25rbwuz2svqeJ+nBLKaQYwsgwGyg2C67vQLQTqhtzHCjh6jzuaY5k2A8yFTuTL9RR5X002qamMedQ2GtG6B+T6qhgMe9tXObh+s6Ajdy1jxUG03Oe9zyILrxyOnoiwGPy5TItDYcAWkEmSQeFvJdxRqCSRxXK5Wdds/FAuLYgEZm8yCWu+TT/qKv5FjOx4NYZaYhjc5c23Z7Qd2eGnkt8UgRI71hno1x2V3MQZFaNBRmgksfEgyJKb9MkjZMSsGlGGlO1yNrk4gwYUQaUUogELDQwBTiUWVOGHigEQUgeUwaUQYg6DscVUXW96YMR5UugqxxU70Qq8kwallQ0NsIVE/WJg0p8pQILrE+dLIkGIWHYs6fMnyJZFAjZ0s6LKlkUJsbOmDkWRPkQsgGZSUqZcYAVvDbP3v04cVIcexhDWi5MQPmUrl9DpfZaw2GDBA13niplE2uCjzhVMtCXN9KsczNTpONr1H/wCVoMT4/JbVfEnRo8ToFyvSLCZnNMm7gHu17NuyBzJCt4Y/lsp5pfjo4THVjVxDiP3ut3aAeUK/T2EHU+1bL2jAFwSAb+M8LIcXgx+qIpg2N82sj4r+C6bDbLmLgTMjUQSAPmV0p8mKVaOdCGTd7IaHR89Y1zDmGTJB9O9XsOCGgEEEdkg6gi30VjZOHFMsZBtN9RYned8AKpjcU/r5JGR26wM7vfJZG3J0aqUVZPKAlIuKAkoUTIJJDJSRomQDdnv/AIlSN2e/+JVrEbSNJoY4G4McCeFriys0qrS1oc641voSLibJXKQ644me3Z7/AOJT/pXD9pW7hMS14HVuBYJ05W+iuUW2ukfI0OuFP5OUc3ikCuryjhfndVcXgg8G0HlqO5Fcn2B8X0zAlEDzUlKiQcrwJ4gQCOPJXqVFv8QfFM5JCKDZQB5ogeavnDtIn4TwOnmo6LGnU5eM6DxS5DYMrDvRAc1edgtIII5KSlgZ1QyQygzPDU+VX/0fh3nXuRDCibeKGSDgzPyJ+rKvnCAfEY4XUD2w6OU96GRHAg6sp+rUzb6XRCmeBUsCiQdUmNNatHBADtXKnFIcB5Jcx1AyKWDLtPwrFWo2jl0JJAJO4e9yl2hjcggan05rAc81KgA0YZcTvdFgEyTl30LJqOl2W8XtnOS2mbC0jU8+QUWzMIXO7R0cQeNjy5K1gsOGsytbqSZgEkkytFrwD33PvwCjdaQFFydyZLUbYDQJU6YhBVcSlSeGt36x3lVl3yG9liuW6T5jTp02CX1aoI8DmJ+S6OvX7HfI7omSeFlTfSJqtMCzIHKTc+gVnG8XZXyLJUcVWpZHBx7U1TruzQbeMLbO0nl0NsA0kaW0lS4/AyaoteS3kQbesKnQpuqUusDYy/FffvHvitLkpLZlScXSJsMamYkkQbtnWIBI+aBmIzNOaC4AsLouAZI79AFNSaXCNBrO+11l4zbb8NLKbWnO2o4zM52xBaRym3JCKydLsLeKtmw2CARobpi1QbDfnw9MnUDKe8WV7IkenQyVqyukpurSQDiWcSQW2MkXbe89+oXMPxlSk99TEPzUzBFOmHOcIgDTdx7gtWq0we009xBPzQ06MaOb5hGGux5rJmr0cyuz1BTcxziAc0CQACIA7/RarpJ9wq+xmxT3GSbiIPkr+VUSf5F0VogptMypA/kiQudPvRJdj0Y3S3E9Vh3VAQ1wEAxJk6BeaN6RYgEO61xggxNjG48V6H04whfhHGfhLXeRj6ryjNBXU8SMXB2czy5NTVF7H9I67qjnh7w1ziQ3MTlG4DdCu4PpRXaLvzDmARfvWMYKTAY1sN33Wp8cWqoyepJO7Oxw39QajBDqQPNsj7q5gP6oNc8NqUSAf3AzHhF1xOHMb0NagR2hYH0Kqfjcb+C1eTyL5PZcHtCjXh1N7HETpqJiQQb7h5KSs0gdiJtu3b73vC8gwGNdSeHtMOGnC+srcwPTqsyr2jmbfsHf3GJCyT8SS9uzXDzIv3Kj0FlJzmEOA7U88o8/fJPh9naZzmjTkOE71DsjpBSxDZYb72n4h9wp8VtWnTu92UDVY2pJ1RrTi1ZbawDQQiWJjOl+GpszmpLTbsgkzwjcuM27/WANluHpmf5Ov/4j6qyHj8k+kVz5+OHbPSa2KayMzg2dJMSoMXtFrR2SCd3DlK8Ud0rr4ntVKrpmRplj+IAFvwuz6M7cdWyscBmmx5bxferp+JKCtlEPLU3SVGtiKhc8NmXuMcIJ+w+S0jRDCGgWgAcJ1J71l7Jw81OsO55iNwFh5/JbD2klpNgHOcfkBKrlrQ8Fasm6waDdr3kqMEjLw1J377IMMO26LAib662hS4ioB4Eetvkqy39ktWqZFju+qMuyho36qvRl4k6BxA5wSAVKXdodxQoKY/6TNlk6HMRAg3nepSztE9wQ0X2ROqjeUo1IzNrnK0Wu5xHcDqfQeaxtjYuadVthmpkj/NcO9Vc2ztIOe1rIMZwZ0zQHD5FcrhsJVqVGtsbvsNAJgzyBWvjhcd6MfJP8tbNPotjHPZBcexwvPA/MLG29hnuqSLECoNf2gOB9GnzC6jZmyP0+drf35QJ1sL/MKrW2e4v0AlzpJ17TT9yrIzSm2hJQbgky50aLDhaRvAbB72kgjvstDrqdiBqfAd/BYGy8AaQNMPgSXdq0utPpB81p/wCzwGznZ4aSqZpZPZohJ4rRqMa0gGPRJZ0P3VWeZSVVfsuy/RzjOrkw4iASPg9O0joYDMJab63DbjwJ8lwoxjv5FSU8U7+RXV9B/ZzfVX0e4bLaG0aeWAMot3iT6lWWlU9i03MoUmv+IU2A9+USrhaSVx5ds6seh5CFoT5CiLUoTK6SsDsLWF5yH0uvHMsG5leu9LcTkwzyBrDSZiA6348V5HiWdqPHnB/sup4XtZy/N9yFSFwFLUbCgpdkydIM8kbnLdRiJsM4SQe9WDEQd6o5oMxIg/L8KuaxJHI2Qxsl0XKhAOlvrx8knG1vBROqZjPh5e/VE50Akai44KUA2tj7WNCqxzgQJgndB1071X6VbbqVarhnimDAA/dGpJ71RfizFu+d6qCiQbd5SLjWWT7HfI8cV0PXxZAlp3gHfu8v7LFxDi24aL6knTwXf9Guh4rt6+v/AMtp7LRM1CNbi4aLaXMLrKGwmvZ1dbDUHU8sABoDhwsRw5zZJLyYwdLY8PHlPb0ePYV8OkiCY00K7fofgnVHGo0wGX73RI/K4DpZsE4PEkU+sNM9pmbM1wboWmRuNvLit3+nu0nl1RlIuFRwnUZI0LnAi+o0T8v5ceUQQjhNXs9J2Y89W0D+TyfCIWyD2Y8fVYmzqb2NDXkElx+EGAN2u9bz3tbYnd+VyZ9nU4+tkeHYcxcdI9d3zQ16YPxHfI71Xq7UbByS86W3nv0UdUvMzaI9ylxZHJVS2aBxQY25tqgGLzXY0nvtu3LOr0g11MkTL2ifGd+78LQw1ADKM05bQOI/EIuKQFKTdB0nudc2EG3ifspWNsN9r+KakALa38pP5R9ZcwLQB3pGOihUwsk2AAJMnnuHBDsvCCnmcdTIA5EyrVXM46KbDYMzLk2ToCirsGnQgD/DMbydPpHkoKNIgku3AGNbmYWnkHyVSsYvw9Y4+tkiZY0c1jdlVC9379D3cvC3mVnYyhQcARlYTqzqzLToRmBuF1X6nK5wuTx3TuA8lzPSZgbFRogGQeEgx9Fp45NujLyRUVaM+GcJ/wDjZ90lQ/XdyS1YMzZo5qGf9RnmpaJb/wBVn/cPustuwnx8ZunpdHXfy9FuaX2VUfRGA/5bLz2W342F/FWD3qlgD2GgXaGtDTxAAAKsVakR3rzzWztJ6JhVsjJlVWVyJtvUjHFK0NZjdNWf8I/gMp9R915jg9nGvXMEBgAk8ASAAPH6r1XpXRLsJVH+Gba2gz6LzHoxHWOaN4vJt2ZIPnC6XitribRzfKV8isp4qnle5p1aYPgoJWht3DxWqyW5vigTIl0EcyFmMdccIXQjtWYJKnRO26rObBtGvv5KzIygid88U9KiHfT7qdCgUaYjgd/puRTu3FEaBB42ScdIH9kCEVR2UW7kHWmRaZgWVo0wRJPhvVvo4GdbneOzT5O+P9txe2vgEG6Vkq2em7Fw5p4enTt2WgGNztT33JV97o+L0XLYbpI2YDo8Xf8A2Z9VZO1g7/1ZniWER5tK5EuKV7OtHnhVI5b+o1ajVIpC9US4OkZZj4DJ1Ibpa8LzTAbVOGrtqUyQ5p56aFp4gjcvRtv0KABLWNa60FptPEiSFkdLMPTrUW4mnTDXkRVDRMf4+WhvwI4Lp8NKKj8M5s5XNyZvbM6W4jFj/h6TQ1ttCXEnSbwF0VLZtYy5zSXOABLnCAODWgWv8lxP9MdtuZVFPiQCD+5ugPeCfVevUqwPJYvI/wCcqS0bfHXqq5N2Y1DZlT90cgBAHirRwDty0wmqFY822bVxpGH/ALJzPGY2C2aWDaBAUbG3Vimb+SkpNkjFIX6cJOpBSpoVdsspEPVgIKjiIjiFYLVXq1QPMJkBhVDEeXiqNV2YGeAP0J+S0KoVTEkNgkwJDfA2+yKBIx8YSaeZ1i3KT/od9WrJ6VMzYao1oA6t4I3dlxBHqU/SraQpEsBkuBkctJ9UsFXbUa5xh7Xtpt13tZE9+aFrjFpKZinNNuH+/wB0eaHGxYkyE61MdsdnWOinw/cdYE+spl1FKLRgKAxqkZi9yzhUCu7NINRgkDtNudB2hdFpUNZ7rh6QaxoFoa0R4BSVjZVRiWzZ7SB/iCpbW2oMoyOYTO9wixgrhKLbOw5pI0KV3K258BclS2u8uuaetoduWtVxDrEAGwmHQmlxuwR5EzG/qB0xp4ag6n8VWo0tyg3aCCMxXmGzOkbmVA/KDANj+F2HTHBmpUzuw7nyACQ5to3DwXPO2LaRTLf8zmrqePGEeOvvs5vkSlKd/XRWxfScVHVDljrC3vEc983VU7Um2U8kOKcGGDlH+ofQqE7QpjVw8AT9FrUUloyttsmbj3iwbqZvu0RjG1QOyGjvWe7bbB/I/wDaPqq1bpANzfMn6QjQMZGwcbVJ1Ed3moK9aoY/3kf5R81jO2686Bo8PvKq1sfUdq4+alIZccjrNjYd9at1YqOvdxMABoiSPPdxXct2cxjcrGwPnzJ3leO7NxTqdUPaSHDevSdhdJXVJzwdJvp+Fn5oye10OlGLpmqKACjr0TFgrFTEsIlZ+L2swCJvHLTes8bYZKJym3KrmuiSs/bG1yaYaxxadDBgkREWRbfx4cTE+S5578xW5dFXHx27NvovUqCq3JULTOosR46r06ptOs5oDakcw+p/+l5jsAQ62q7PD1CPY+yo5Y20xrdujVGJx27FEeqatido/wDu/wDxH2QUKoHNTVMWOSz/AD0v4WJSr3P+g4fE4/fiz/2NK39jY7EAnrKucxqR9lzNPHQfytbB43hPkl5Fa6X8H420/c/6dAdq1ho5vkULNuVt5YfArKdjzvUL8dzAVHpr6L3yP7ZvVNv1Mvwt8CQuc2ztvFFsMFMXbBvIuoquLO5/zVV+KJNyPferYcaXwVz5JNVZ0eG27XAOYNJtrPALK6VbdxLqQFPKDIve3gqz8cY3+X1VHF4yR4pocayuhZcksatmHt3a+Izmck5YmCbxc68VnM2dVa0AYpzgIdLZAvB/cB7Ct7TxMkzCz6uOhtjy93W+MdaMlspVqtUuP+/rHxH2SVc1uY80lbiiXIM7QA3qfB7R7TY4j5rnzQ5/ZT4WkS4Xj3wUNLgvs9Yp7TJg8eaz9sPkCLGSqGAwLsolx48ArWIwJ48lkxSYHbRRo1Hh3xHwWhicc8gQ46KvQwd1f/RiE0mgJHG9INt1mH4iW63MjyOixj0lqm0+gXQ9LcFA3fQDvXE4ZklWJ9UXccItO0Wau0nE3cVH+rneSoK7IKhhRyZojxxoujEIxXCohiSmTJ6aL/XpdcqQcjD0chfTRcFVaWz64Bkn3x1WG1yt4WrBCKZVycdo7vD4mmWRd27Unyn6hVMXWaNGiwixi/lJt81mYfHQI5evIjTxUWJxtrd/DXeYN0MTLiZ+08VewjzPzVXDvMhDjKkn8+qfC+SnybFFRgdNsl31+66WjVEb1yWAfHgtqlXsdfe+EJqzHVGyMSAlUxAWUysZ1Hv5on1+Poq8Al1ta60sNie5YDKo+6usxG73yshKJEzbGJPEnxQuxCxf1h1E39+Gid+KMflJgNkaNXFRvHoqbtpX/b5lZuJqg63j39lWDwd3HUnzBVi4wWbzsY4/uHKPlzKo4rGSLnuuqQeOG6OCq4l7dfdtE6gCyPG1gs+tWEb0q9XnvVGtUPH6q5IijYeccCkq1+KZGyzAlFRWsI+CDrB8+Xesxj5KvYB8uAJ3gT8jy01QsaUaO9wOLGVu+QFZq1lgYDaE8nSbcrAX0MQr7MSTPuPPRZ3DYllxjlZ6+Bf34LPp1kZfz+ZStBTMvpLVGWDvue4XB7piy4WrY+W7du+S67adQFxHGLbz2YmDoB5SVx2IqSAbRpzABNzzIVq0i3i2yCtUUOZC9yCVW5GxRJcybOo5SlDIaiQORZlCCiBRTBRYaVYpPgqow6qdj/f9k6ZXJGkytz9932CjrVrKuKu5C6p3+qeyjDYFUyrGFcB9lTn3zU9F/uUqLZLVG1hq0AeF933WpTxfhx4Sufo1Dw8OPdorTKxA5HeN3eFZ2YpRo224oc/fHenOJB8/d1kGvx0PfHluUrcQOc+7X+vFChaNRtXut70VplcfdZDK311mx+it0nePyPpEoNANL9Rb37KGpiItvPn5fVUg/T7iR5n0Q1Ha+t58YlDEg9avw97t3gqjsQZ7vAjVQVX6mddTw3btNFWFSNDpzTpELrsWRaIHeD6flQYjFc7+vy+igNTWPp8tJVevV5j6jw3IjKNgVa3dHoq73oXu5+GpUWeff2QcjRGBNPufwkoMw4j34p0LHxAzW5jy3K5gsRDmkche88kkkqGktG1RxAbb/VeXCDMi9xqStUV4IHLz5W18QnSTsxMmbWcQDutedPBDWefEmBcjz9+aSSQBhY95DPiBcQ6bHtWjU3ix9eK5vFTGYfCez5Aax4X5JJKT6NfCUHuQykksjNopSlJJAg4KcOSSRTISh29SNckkrkxGiQP93umz+/okkmsShmu981NTO68f35pJIoEizQdoN/EKyKhHf5T4CQnSViM8+whWtmFxxj0It6KUPnS43/jfokkiiqSqyVhAMnQmJ4bt0ceasirG7T13JJIlbJRWhwG/dM6d4v5qF+LBsN9+ASSQJRSrPMCd/wBzpeRqoHuMxcxum/gZg+KSShakRCrOl446jut9VBUfb3Pl+UkkrZdGKK9SoAf7qNxvzSSSFyQ1/f8AdOkkoE//2Q=="/>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9421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2313" y="2557463"/>
            <a:ext cx="4339532" cy="28877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5" name="2 Subtítulo"/>
          <p:cNvSpPr txBox="1">
            <a:spLocks/>
          </p:cNvSpPr>
          <p:nvPr/>
        </p:nvSpPr>
        <p:spPr bwMode="auto">
          <a:xfrm>
            <a:off x="395536" y="1196752"/>
            <a:ext cx="3384376" cy="431800"/>
          </a:xfrm>
          <a:prstGeom prst="rect">
            <a:avLst/>
          </a:prstGeom>
          <a:noFill/>
          <a:ln w="9525">
            <a:noFill/>
            <a:miter lim="800000"/>
            <a:headEnd/>
            <a:tailEnd/>
          </a:ln>
        </p:spPr>
        <p:txBody>
          <a:bodyPr/>
          <a:lstStyle/>
          <a:p>
            <a:pPr algn="ctr">
              <a:spcBef>
                <a:spcPct val="20000"/>
              </a:spcBef>
              <a:buFont typeface="Arial" charset="0"/>
              <a:buNone/>
            </a:pPr>
            <a:r>
              <a:rPr lang="es-ES" b="1" dirty="0" smtClean="0">
                <a:latin typeface="Calibri" pitchFamily="34" charset="0"/>
              </a:rPr>
              <a:t>INTRODUCCIÓN</a:t>
            </a:r>
            <a:endParaRPr lang="es-ES" sz="2000" b="1" dirty="0">
              <a:solidFill>
                <a:srgbClr val="FF0000"/>
              </a:solidFill>
              <a:latin typeface="Calibri" pitchFamily="34" charset="0"/>
            </a:endParaRPr>
          </a:p>
        </p:txBody>
      </p:sp>
      <p:sp>
        <p:nvSpPr>
          <p:cNvPr id="28676" name="5 CuadroTexto"/>
          <p:cNvSpPr txBox="1">
            <a:spLocks noChangeArrowheads="1"/>
          </p:cNvSpPr>
          <p:nvPr/>
        </p:nvSpPr>
        <p:spPr bwMode="auto">
          <a:xfrm>
            <a:off x="395536" y="1628800"/>
            <a:ext cx="8331200" cy="3046988"/>
          </a:xfrm>
          <a:prstGeom prst="rect">
            <a:avLst/>
          </a:prstGeom>
          <a:noFill/>
          <a:ln w="9525">
            <a:noFill/>
            <a:miter lim="800000"/>
            <a:headEnd/>
            <a:tailEnd/>
          </a:ln>
        </p:spPr>
        <p:txBody>
          <a:bodyPr>
            <a:spAutoFit/>
          </a:bodyPr>
          <a:lstStyle/>
          <a:p>
            <a:endParaRPr lang="es-ES" sz="1600" dirty="0">
              <a:latin typeface="Calibri" pitchFamily="34" charset="0"/>
            </a:endParaRPr>
          </a:p>
          <a:p>
            <a:endParaRPr lang="es-ES" sz="1600" dirty="0">
              <a:latin typeface="Calibri" pitchFamily="34" charset="0"/>
            </a:endParaRPr>
          </a:p>
          <a:p>
            <a:r>
              <a:rPr lang="es-ES" sz="1600" dirty="0">
                <a:latin typeface="Calibri" pitchFamily="34" charset="0"/>
              </a:rPr>
              <a:t>La </a:t>
            </a:r>
            <a:r>
              <a:rPr lang="es-ES" sz="1600" b="1" dirty="0">
                <a:latin typeface="Calibri" pitchFamily="34" charset="0"/>
              </a:rPr>
              <a:t>mecánica de fluidos</a:t>
            </a:r>
            <a:r>
              <a:rPr lang="es-ES" sz="1600" dirty="0">
                <a:latin typeface="Calibri" pitchFamily="34" charset="0"/>
              </a:rPr>
              <a:t> es la rama de la mecánica de </a:t>
            </a:r>
            <a:r>
              <a:rPr lang="es-ES" sz="1600" b="1" dirty="0">
                <a:latin typeface="Calibri" pitchFamily="34" charset="0"/>
              </a:rPr>
              <a:t>medios continuos</a:t>
            </a:r>
            <a:r>
              <a:rPr lang="es-ES" sz="1600" dirty="0">
                <a:latin typeface="Calibri" pitchFamily="34" charset="0"/>
              </a:rPr>
              <a:t>, rama de la física a su vez, que estudia el movimiento de los fluidos (gases y líquidos) así como las fuerzas que los provocan</a:t>
            </a:r>
            <a:r>
              <a:rPr lang="es-ES" sz="1600" dirty="0" smtClean="0">
                <a:latin typeface="Calibri" pitchFamily="34" charset="0"/>
              </a:rPr>
              <a:t>.</a:t>
            </a:r>
          </a:p>
          <a:p>
            <a:endParaRPr lang="es-ES" sz="1600" dirty="0" smtClean="0">
              <a:latin typeface="Calibri" pitchFamily="34" charset="0"/>
            </a:endParaRPr>
          </a:p>
          <a:p>
            <a:r>
              <a:rPr lang="es-ES" sz="1600" dirty="0" smtClean="0">
                <a:latin typeface="Calibri" pitchFamily="34" charset="0"/>
              </a:rPr>
              <a:t>La </a:t>
            </a:r>
            <a:r>
              <a:rPr lang="es-ES" sz="1600" dirty="0">
                <a:latin typeface="Calibri" pitchFamily="34" charset="0"/>
              </a:rPr>
              <a:t>característica fundamental que define a los fluidos es su </a:t>
            </a:r>
            <a:r>
              <a:rPr lang="es-ES" sz="1600" b="1" dirty="0">
                <a:solidFill>
                  <a:srgbClr val="FF0000"/>
                </a:solidFill>
                <a:latin typeface="Calibri" pitchFamily="34" charset="0"/>
              </a:rPr>
              <a:t>incapacidad para resistir esfuerzos cortantes</a:t>
            </a:r>
            <a:r>
              <a:rPr lang="es-ES" sz="1600" dirty="0">
                <a:latin typeface="Calibri" pitchFamily="34" charset="0"/>
              </a:rPr>
              <a:t> (lo que provoca que carezcan de forma definida). </a:t>
            </a:r>
          </a:p>
          <a:p>
            <a:endParaRPr lang="es-ES" sz="1600" dirty="0">
              <a:latin typeface="Calibri" pitchFamily="34" charset="0"/>
            </a:endParaRPr>
          </a:p>
          <a:p>
            <a:endParaRPr lang="es-ES" sz="1600" dirty="0">
              <a:latin typeface="Calibri" pitchFamily="34" charset="0"/>
            </a:endParaRPr>
          </a:p>
          <a:p>
            <a:r>
              <a:rPr lang="es-ES" sz="1600" dirty="0">
                <a:latin typeface="Calibri" pitchFamily="34" charset="0"/>
              </a:rPr>
              <a:t>La hidráulica es una rama de la mecánica de fluidos (la otra rama es la aerodinámica)  y ampliamente presente en la ingeniería que se encarga del estudio de las propiedades mecánicas de los líquidos.				</a:t>
            </a:r>
          </a:p>
        </p:txBody>
      </p:sp>
      <p:sp>
        <p:nvSpPr>
          <p:cNvPr id="6" name="Text Box 4"/>
          <p:cNvSpPr txBox="1">
            <a:spLocks noChangeArrowheads="1"/>
          </p:cNvSpPr>
          <p:nvPr/>
        </p:nvSpPr>
        <p:spPr bwMode="auto">
          <a:xfrm>
            <a:off x="2483768" y="0"/>
            <a:ext cx="432048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7" name="6 Rectángulo"/>
          <p:cNvSpPr/>
          <p:nvPr/>
        </p:nvSpPr>
        <p:spPr>
          <a:xfrm>
            <a:off x="3563888" y="332656"/>
            <a:ext cx="1525161" cy="338554"/>
          </a:xfrm>
          <a:prstGeom prst="rect">
            <a:avLst/>
          </a:prstGeom>
        </p:spPr>
        <p:txBody>
          <a:bodyPr wrap="none">
            <a:spAutoFit/>
          </a:bodyPr>
          <a:lstStyle/>
          <a:p>
            <a:pPr marL="342900" indent="-342900"/>
            <a:r>
              <a:rPr lang="es-ES" sz="1600" b="1" dirty="0" smtClean="0">
                <a:latin typeface="Calibri" pitchFamily="34" charset="0"/>
              </a:rPr>
              <a:t>2. Introducción.</a:t>
            </a:r>
          </a:p>
        </p:txBody>
      </p:sp>
      <p:sp>
        <p:nvSpPr>
          <p:cNvPr id="8" name="7 Marcador de número de diapositiva"/>
          <p:cNvSpPr>
            <a:spLocks noGrp="1"/>
          </p:cNvSpPr>
          <p:nvPr>
            <p:ph type="sldNum" sz="quarter" idx="12"/>
          </p:nvPr>
        </p:nvSpPr>
        <p:spPr/>
        <p:txBody>
          <a:bodyPr/>
          <a:lstStyle/>
          <a:p>
            <a:pPr>
              <a:defRPr/>
            </a:pPr>
            <a:fld id="{8C5B98BF-A16B-41F7-93AD-6565B65105D1}" type="slidenum">
              <a:rPr lang="es-ES" smtClean="0"/>
              <a:pPr>
                <a:defRPr/>
              </a:pPr>
              <a:t>2</a:t>
            </a:fld>
            <a:endParaRPr lang="es-ES"/>
          </a:p>
        </p:txBody>
      </p:sp>
      <p:pic>
        <p:nvPicPr>
          <p:cNvPr id="952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4710846"/>
            <a:ext cx="2524125" cy="1809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0" name="2 Subtítulo"/>
          <p:cNvSpPr txBox="1">
            <a:spLocks/>
          </p:cNvSpPr>
          <p:nvPr/>
        </p:nvSpPr>
        <p:spPr bwMode="auto">
          <a:xfrm>
            <a:off x="1403648" y="620688"/>
            <a:ext cx="6400800" cy="358775"/>
          </a:xfrm>
          <a:prstGeom prst="rect">
            <a:avLst/>
          </a:prstGeom>
          <a:noFill/>
          <a:ln w="9525">
            <a:noFill/>
            <a:miter lim="800000"/>
            <a:headEnd/>
            <a:tailEnd/>
          </a:ln>
        </p:spPr>
        <p:txBody>
          <a:bodyPr/>
          <a:lstStyle/>
          <a:p>
            <a:pPr algn="ctr">
              <a:spcBef>
                <a:spcPct val="20000"/>
              </a:spcBef>
              <a:buFont typeface="Arial" charset="0"/>
              <a:buNone/>
            </a:pPr>
            <a:r>
              <a:rPr lang="es-ES" b="1" dirty="0" smtClean="0">
                <a:latin typeface="Calibri" pitchFamily="34" charset="0"/>
              </a:rPr>
              <a:t>HIDROSTÁTICA</a:t>
            </a:r>
            <a:endParaRPr lang="es-ES" sz="2800" b="1" dirty="0">
              <a:solidFill>
                <a:srgbClr val="FF0000"/>
              </a:solidFill>
              <a:latin typeface="Calibri" pitchFamily="34" charset="0"/>
            </a:endParaRPr>
          </a:p>
        </p:txBody>
      </p:sp>
      <p:sp>
        <p:nvSpPr>
          <p:cNvPr id="1031" name="5 CuadroTexto"/>
          <p:cNvSpPr txBox="1">
            <a:spLocks noChangeArrowheads="1"/>
          </p:cNvSpPr>
          <p:nvPr/>
        </p:nvSpPr>
        <p:spPr bwMode="auto">
          <a:xfrm>
            <a:off x="179512" y="908720"/>
            <a:ext cx="8893175" cy="2308324"/>
          </a:xfrm>
          <a:prstGeom prst="rect">
            <a:avLst/>
          </a:prstGeom>
          <a:noFill/>
          <a:ln w="9525">
            <a:noFill/>
            <a:miter lim="800000"/>
            <a:headEnd/>
            <a:tailEnd/>
          </a:ln>
        </p:spPr>
        <p:txBody>
          <a:bodyPr>
            <a:spAutoFit/>
          </a:bodyPr>
          <a:lstStyle/>
          <a:p>
            <a:pPr algn="just"/>
            <a:r>
              <a:rPr lang="es-ES" sz="1600" dirty="0">
                <a:latin typeface="Calibri" pitchFamily="34" charset="0"/>
              </a:rPr>
              <a:t>PRESION:</a:t>
            </a:r>
          </a:p>
          <a:p>
            <a:pPr algn="just"/>
            <a:endParaRPr lang="es-ES" sz="1600" i="1" dirty="0" smtClean="0">
              <a:latin typeface="Calibri" pitchFamily="34" charset="0"/>
            </a:endParaRPr>
          </a:p>
          <a:p>
            <a:pPr algn="just"/>
            <a:r>
              <a:rPr lang="es-ES" sz="1600" i="1" dirty="0" smtClean="0">
                <a:latin typeface="Calibri" pitchFamily="34" charset="0"/>
              </a:rPr>
              <a:t>Cuando </a:t>
            </a:r>
            <a:r>
              <a:rPr lang="es-ES" sz="1600" i="1" dirty="0">
                <a:latin typeface="Calibri" pitchFamily="34" charset="0"/>
              </a:rPr>
              <a:t>un cuerpo se sumerge en un líquido experimenta  por parte de éste un bombardeo molecular que tiene lugar en todas las direcciones. Este bombardeo es causa de una fuerza </a:t>
            </a:r>
            <a:r>
              <a:rPr lang="es-ES" sz="1600" b="1" i="1" dirty="0">
                <a:latin typeface="Calibri" pitchFamily="34" charset="0"/>
              </a:rPr>
              <a:t>f</a:t>
            </a:r>
            <a:r>
              <a:rPr lang="es-ES" sz="1600" i="1" dirty="0">
                <a:latin typeface="Calibri" pitchFamily="34" charset="0"/>
              </a:rPr>
              <a:t>, normal a dicha superficie del cuerpo y de modulo independiente de la orientación de dicha superficie en el seno del fluido, y se comprueba que aumenta según aumenta la profundidad. </a:t>
            </a:r>
          </a:p>
          <a:p>
            <a:pPr algn="just"/>
            <a:endParaRPr lang="es-ES" sz="1600" dirty="0">
              <a:latin typeface="Calibri" pitchFamily="34" charset="0"/>
            </a:endParaRPr>
          </a:p>
          <a:p>
            <a:pPr algn="just"/>
            <a:r>
              <a:rPr lang="es-ES" sz="1600" dirty="0">
                <a:latin typeface="Calibri" pitchFamily="34" charset="0"/>
              </a:rPr>
              <a:t>La presión es la magnitud escalar que cuantifica la fuerza ejercida sobre la unidad </a:t>
            </a:r>
            <a:r>
              <a:rPr lang="es-ES" sz="1600" dirty="0" smtClean="0">
                <a:latin typeface="Calibri" pitchFamily="34" charset="0"/>
              </a:rPr>
              <a:t>de </a:t>
            </a:r>
            <a:r>
              <a:rPr lang="es-ES" sz="1600" dirty="0">
                <a:latin typeface="Calibri" pitchFamily="34" charset="0"/>
              </a:rPr>
              <a:t>superficie.				</a:t>
            </a:r>
          </a:p>
        </p:txBody>
      </p:sp>
      <p:sp>
        <p:nvSpPr>
          <p:cNvPr id="1032" name="7 CuadroTexto"/>
          <p:cNvSpPr txBox="1">
            <a:spLocks noChangeArrowheads="1"/>
          </p:cNvSpPr>
          <p:nvPr/>
        </p:nvSpPr>
        <p:spPr bwMode="auto">
          <a:xfrm>
            <a:off x="539874" y="4644425"/>
            <a:ext cx="8064574" cy="584775"/>
          </a:xfrm>
          <a:prstGeom prst="rect">
            <a:avLst/>
          </a:prstGeom>
          <a:noFill/>
          <a:ln w="9525">
            <a:noFill/>
            <a:miter lim="800000"/>
            <a:headEnd/>
            <a:tailEnd/>
          </a:ln>
        </p:spPr>
        <p:txBody>
          <a:bodyPr wrap="square">
            <a:spAutoFit/>
          </a:bodyPr>
          <a:lstStyle/>
          <a:p>
            <a:r>
              <a:rPr lang="es-ES" sz="1600" dirty="0">
                <a:latin typeface="Calibri" pitchFamily="34" charset="0"/>
              </a:rPr>
              <a:t>Cuando la fuerza no es constante entonces la fórmula que se debe emplear es la presión media. 			</a:t>
            </a:r>
          </a:p>
        </p:txBody>
      </p:sp>
      <p:pic>
        <p:nvPicPr>
          <p:cNvPr id="64513" name="Picture 1"/>
          <p:cNvPicPr>
            <a:picLocks noChangeAspect="1" noChangeArrowheads="1"/>
          </p:cNvPicPr>
          <p:nvPr/>
        </p:nvPicPr>
        <p:blipFill>
          <a:blip r:embed="rId3" cstate="print"/>
          <a:srcRect/>
          <a:stretch>
            <a:fillRect/>
          </a:stretch>
        </p:blipFill>
        <p:spPr bwMode="auto">
          <a:xfrm>
            <a:off x="467544" y="3212976"/>
            <a:ext cx="3381375" cy="828675"/>
          </a:xfrm>
          <a:prstGeom prst="rect">
            <a:avLst/>
          </a:prstGeom>
          <a:noFill/>
          <a:ln w="9525">
            <a:noFill/>
            <a:miter lim="800000"/>
            <a:headEnd/>
            <a:tailEnd/>
          </a:ln>
        </p:spPr>
      </p:pic>
      <p:pic>
        <p:nvPicPr>
          <p:cNvPr id="64514" name="Picture 2"/>
          <p:cNvPicPr>
            <a:picLocks noChangeAspect="1" noChangeArrowheads="1"/>
          </p:cNvPicPr>
          <p:nvPr/>
        </p:nvPicPr>
        <p:blipFill>
          <a:blip r:embed="rId4" cstate="print"/>
          <a:srcRect/>
          <a:stretch>
            <a:fillRect/>
          </a:stretch>
        </p:blipFill>
        <p:spPr bwMode="auto">
          <a:xfrm>
            <a:off x="921271" y="5321427"/>
            <a:ext cx="2714625" cy="933450"/>
          </a:xfrm>
          <a:prstGeom prst="rect">
            <a:avLst/>
          </a:prstGeom>
          <a:noFill/>
          <a:ln w="9525">
            <a:noFill/>
            <a:miter lim="800000"/>
            <a:headEnd/>
            <a:tailEnd/>
          </a:ln>
        </p:spPr>
      </p:pic>
      <p:pic>
        <p:nvPicPr>
          <p:cNvPr id="64515" name="Picture 3"/>
          <p:cNvPicPr>
            <a:picLocks noChangeAspect="1" noChangeArrowheads="1"/>
          </p:cNvPicPr>
          <p:nvPr/>
        </p:nvPicPr>
        <p:blipFill>
          <a:blip r:embed="rId5" cstate="print"/>
          <a:srcRect/>
          <a:stretch>
            <a:fillRect/>
          </a:stretch>
        </p:blipFill>
        <p:spPr bwMode="auto">
          <a:xfrm>
            <a:off x="4483174" y="5301208"/>
            <a:ext cx="3905250" cy="923925"/>
          </a:xfrm>
          <a:prstGeom prst="rect">
            <a:avLst/>
          </a:prstGeom>
          <a:noFill/>
          <a:ln w="9525">
            <a:noFill/>
            <a:miter lim="800000"/>
            <a:headEnd/>
            <a:tailEnd/>
          </a:ln>
        </p:spPr>
      </p:pic>
      <p:sp>
        <p:nvSpPr>
          <p:cNvPr id="10"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11" name="10 Marcador de número de diapositiva"/>
          <p:cNvSpPr>
            <a:spLocks noGrp="1"/>
          </p:cNvSpPr>
          <p:nvPr>
            <p:ph type="sldNum" sz="quarter" idx="12"/>
          </p:nvPr>
        </p:nvSpPr>
        <p:spPr/>
        <p:txBody>
          <a:bodyPr/>
          <a:lstStyle/>
          <a:p>
            <a:pPr>
              <a:defRPr/>
            </a:pPr>
            <a:fld id="{8C5B98BF-A16B-41F7-93AD-6565B65105D1}" type="slidenum">
              <a:rPr lang="es-ES" smtClean="0"/>
              <a:pPr>
                <a:defRPr/>
              </a:pPr>
              <a:t>3</a:t>
            </a:fld>
            <a:endParaRPr lang="es-ES"/>
          </a:p>
        </p:txBody>
      </p:sp>
      <p:sp>
        <p:nvSpPr>
          <p:cNvPr id="14" name="13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15" name="14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pic>
        <p:nvPicPr>
          <p:cNvPr id="9625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31084" y="2976736"/>
            <a:ext cx="2733675"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02" name="5 CuadroTexto"/>
          <p:cNvSpPr txBox="1">
            <a:spLocks noChangeArrowheads="1"/>
          </p:cNvSpPr>
          <p:nvPr/>
        </p:nvSpPr>
        <p:spPr bwMode="auto">
          <a:xfrm>
            <a:off x="539552" y="476672"/>
            <a:ext cx="8331200" cy="584775"/>
          </a:xfrm>
          <a:prstGeom prst="rect">
            <a:avLst/>
          </a:prstGeom>
          <a:noFill/>
          <a:ln w="9525">
            <a:noFill/>
            <a:miter lim="800000"/>
            <a:headEnd/>
            <a:tailEnd/>
          </a:ln>
        </p:spPr>
        <p:txBody>
          <a:bodyPr>
            <a:spAutoFit/>
          </a:bodyPr>
          <a:lstStyle/>
          <a:p>
            <a:r>
              <a:rPr lang="es-ES" sz="1600" dirty="0">
                <a:solidFill>
                  <a:schemeClr val="bg1"/>
                </a:solidFill>
                <a:latin typeface="Calibri" pitchFamily="34" charset="0"/>
              </a:rPr>
              <a:t>La ecuación de dimensiones de la presión es en los sistemas CGS y SI </a:t>
            </a:r>
          </a:p>
          <a:p>
            <a:r>
              <a:rPr lang="es-ES" sz="1600" dirty="0">
                <a:solidFill>
                  <a:srgbClr val="FF0000"/>
                </a:solidFill>
                <a:latin typeface="Calibri" pitchFamily="34" charset="0"/>
              </a:rPr>
              <a:t>				</a:t>
            </a:r>
          </a:p>
        </p:txBody>
      </p:sp>
      <p:pic>
        <p:nvPicPr>
          <p:cNvPr id="58369" name="Picture 1"/>
          <p:cNvPicPr>
            <a:picLocks noChangeAspect="1" noChangeArrowheads="1"/>
          </p:cNvPicPr>
          <p:nvPr/>
        </p:nvPicPr>
        <p:blipFill>
          <a:blip r:embed="rId3" cstate="print"/>
          <a:srcRect/>
          <a:stretch>
            <a:fillRect/>
          </a:stretch>
        </p:blipFill>
        <p:spPr bwMode="auto">
          <a:xfrm>
            <a:off x="2267744" y="1484784"/>
            <a:ext cx="1553315" cy="360040"/>
          </a:xfrm>
          <a:prstGeom prst="rect">
            <a:avLst/>
          </a:prstGeom>
          <a:noFill/>
          <a:ln w="9525">
            <a:noFill/>
            <a:miter lim="800000"/>
            <a:headEnd/>
            <a:tailEnd/>
          </a:ln>
        </p:spPr>
      </p:pic>
      <p:pic>
        <p:nvPicPr>
          <p:cNvPr id="58370" name="Picture 2"/>
          <p:cNvPicPr>
            <a:picLocks noChangeAspect="1" noChangeArrowheads="1"/>
          </p:cNvPicPr>
          <p:nvPr/>
        </p:nvPicPr>
        <p:blipFill>
          <a:blip r:embed="rId4" cstate="print"/>
          <a:srcRect/>
          <a:stretch>
            <a:fillRect/>
          </a:stretch>
        </p:blipFill>
        <p:spPr bwMode="auto">
          <a:xfrm>
            <a:off x="4355976" y="1493570"/>
            <a:ext cx="2737867" cy="334113"/>
          </a:xfrm>
          <a:prstGeom prst="rect">
            <a:avLst/>
          </a:prstGeom>
          <a:noFill/>
          <a:ln w="9525">
            <a:noFill/>
            <a:miter lim="800000"/>
            <a:headEnd/>
            <a:tailEnd/>
          </a:ln>
        </p:spPr>
      </p:pic>
      <p:pic>
        <p:nvPicPr>
          <p:cNvPr id="58371" name="Picture 3"/>
          <p:cNvPicPr>
            <a:picLocks noChangeAspect="1" noChangeArrowheads="1"/>
          </p:cNvPicPr>
          <p:nvPr/>
        </p:nvPicPr>
        <p:blipFill>
          <a:blip r:embed="rId5" cstate="print"/>
          <a:srcRect/>
          <a:stretch>
            <a:fillRect/>
          </a:stretch>
        </p:blipFill>
        <p:spPr bwMode="auto">
          <a:xfrm>
            <a:off x="4139952" y="2564904"/>
            <a:ext cx="3429000" cy="466725"/>
          </a:xfrm>
          <a:prstGeom prst="rect">
            <a:avLst/>
          </a:prstGeom>
          <a:noFill/>
          <a:ln w="9525">
            <a:noFill/>
            <a:miter lim="800000"/>
            <a:headEnd/>
            <a:tailEnd/>
          </a:ln>
        </p:spPr>
      </p:pic>
      <p:sp>
        <p:nvSpPr>
          <p:cNvPr id="13" name="12 CuadroTexto"/>
          <p:cNvSpPr txBox="1"/>
          <p:nvPr/>
        </p:nvSpPr>
        <p:spPr>
          <a:xfrm>
            <a:off x="1403648" y="2564904"/>
            <a:ext cx="2304256" cy="338554"/>
          </a:xfrm>
          <a:prstGeom prst="rect">
            <a:avLst/>
          </a:prstGeom>
          <a:noFill/>
        </p:spPr>
        <p:txBody>
          <a:bodyPr wrap="square" rtlCol="0">
            <a:spAutoFit/>
          </a:bodyPr>
          <a:lstStyle/>
          <a:p>
            <a:r>
              <a:rPr lang="es-ES" sz="1600" dirty="0" smtClean="0">
                <a:latin typeface="Calibri" pitchFamily="34" charset="0"/>
              </a:rPr>
              <a:t>En el sistema técnico es</a:t>
            </a:r>
            <a:endParaRPr lang="es-ES" sz="1600" dirty="0">
              <a:latin typeface="Calibri" pitchFamily="34" charset="0"/>
            </a:endParaRPr>
          </a:p>
        </p:txBody>
      </p:sp>
      <p:pic>
        <p:nvPicPr>
          <p:cNvPr id="58373" name="Picture 5"/>
          <p:cNvPicPr>
            <a:picLocks noChangeAspect="1" noChangeArrowheads="1"/>
          </p:cNvPicPr>
          <p:nvPr/>
        </p:nvPicPr>
        <p:blipFill>
          <a:blip r:embed="rId6" cstate="print"/>
          <a:srcRect/>
          <a:stretch>
            <a:fillRect/>
          </a:stretch>
        </p:blipFill>
        <p:spPr bwMode="auto">
          <a:xfrm>
            <a:off x="3347864" y="3717032"/>
            <a:ext cx="1762125" cy="381000"/>
          </a:xfrm>
          <a:prstGeom prst="rect">
            <a:avLst/>
          </a:prstGeom>
          <a:noFill/>
          <a:ln w="9525">
            <a:noFill/>
            <a:miter lim="800000"/>
            <a:headEnd/>
            <a:tailEnd/>
          </a:ln>
        </p:spPr>
      </p:pic>
      <p:pic>
        <p:nvPicPr>
          <p:cNvPr id="58374" name="Picture 6"/>
          <p:cNvPicPr>
            <a:picLocks noChangeAspect="1" noChangeArrowheads="1"/>
          </p:cNvPicPr>
          <p:nvPr/>
        </p:nvPicPr>
        <p:blipFill>
          <a:blip r:embed="rId7" cstate="print"/>
          <a:srcRect/>
          <a:stretch>
            <a:fillRect/>
          </a:stretch>
        </p:blipFill>
        <p:spPr bwMode="auto">
          <a:xfrm>
            <a:off x="4139952" y="4509120"/>
            <a:ext cx="2409825" cy="390525"/>
          </a:xfrm>
          <a:prstGeom prst="rect">
            <a:avLst/>
          </a:prstGeom>
          <a:noFill/>
          <a:ln w="9525">
            <a:noFill/>
            <a:miter lim="800000"/>
            <a:headEnd/>
            <a:tailEnd/>
          </a:ln>
        </p:spPr>
      </p:pic>
      <p:sp>
        <p:nvSpPr>
          <p:cNvPr id="18" name="17 CuadroTexto"/>
          <p:cNvSpPr txBox="1"/>
          <p:nvPr/>
        </p:nvSpPr>
        <p:spPr>
          <a:xfrm>
            <a:off x="1331640" y="4581128"/>
            <a:ext cx="2304256" cy="338554"/>
          </a:xfrm>
          <a:prstGeom prst="rect">
            <a:avLst/>
          </a:prstGeom>
          <a:noFill/>
        </p:spPr>
        <p:txBody>
          <a:bodyPr wrap="square" rtlCol="0">
            <a:spAutoFit/>
          </a:bodyPr>
          <a:lstStyle/>
          <a:p>
            <a:r>
              <a:rPr lang="es-ES" sz="1600" dirty="0" smtClean="0">
                <a:latin typeface="Calibri" pitchFamily="34" charset="0"/>
              </a:rPr>
              <a:t>En el sistema cegesimal</a:t>
            </a:r>
            <a:endParaRPr lang="es-ES" sz="1600" dirty="0">
              <a:latin typeface="Calibri" pitchFamily="34" charset="0"/>
            </a:endParaRPr>
          </a:p>
        </p:txBody>
      </p:sp>
      <p:sp>
        <p:nvSpPr>
          <p:cNvPr id="12" name="11 Marcador de número de diapositiva"/>
          <p:cNvSpPr>
            <a:spLocks noGrp="1"/>
          </p:cNvSpPr>
          <p:nvPr>
            <p:ph type="sldNum" sz="quarter" idx="12"/>
          </p:nvPr>
        </p:nvSpPr>
        <p:spPr/>
        <p:txBody>
          <a:bodyPr/>
          <a:lstStyle/>
          <a:p>
            <a:pPr>
              <a:defRPr/>
            </a:pPr>
            <a:fld id="{8C5B98BF-A16B-41F7-93AD-6565B65105D1}" type="slidenum">
              <a:rPr lang="es-ES" smtClean="0"/>
              <a:pPr>
                <a:defRPr/>
              </a:pPr>
              <a:t>4</a:t>
            </a:fld>
            <a:endParaRPr lang="es-ES"/>
          </a:p>
        </p:txBody>
      </p:sp>
      <p:sp>
        <p:nvSpPr>
          <p:cNvPr id="16"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17" name="16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19" name="18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sp>
        <p:nvSpPr>
          <p:cNvPr id="2" name="1 CuadroTexto"/>
          <p:cNvSpPr txBox="1"/>
          <p:nvPr/>
        </p:nvSpPr>
        <p:spPr>
          <a:xfrm>
            <a:off x="611560" y="769059"/>
            <a:ext cx="2432841" cy="369332"/>
          </a:xfrm>
          <a:prstGeom prst="rect">
            <a:avLst/>
          </a:prstGeom>
          <a:noFill/>
        </p:spPr>
        <p:txBody>
          <a:bodyPr wrap="square" rtlCol="0">
            <a:spAutoFit/>
          </a:bodyPr>
          <a:lstStyle/>
          <a:p>
            <a:r>
              <a:rPr lang="es-ES" dirty="0" smtClean="0"/>
              <a:t>Unidades:</a:t>
            </a:r>
            <a:endParaRPr lang="es-E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8" name="5 CuadroTexto"/>
          <p:cNvSpPr txBox="1">
            <a:spLocks noChangeArrowheads="1"/>
          </p:cNvSpPr>
          <p:nvPr/>
        </p:nvSpPr>
        <p:spPr bwMode="auto">
          <a:xfrm>
            <a:off x="251520" y="1484784"/>
            <a:ext cx="8331200" cy="4185761"/>
          </a:xfrm>
          <a:prstGeom prst="rect">
            <a:avLst/>
          </a:prstGeom>
          <a:noFill/>
          <a:ln w="9525">
            <a:noFill/>
            <a:miter lim="800000"/>
            <a:headEnd/>
            <a:tailEnd/>
          </a:ln>
        </p:spPr>
        <p:txBody>
          <a:bodyPr>
            <a:spAutoFit/>
          </a:bodyPr>
          <a:lstStyle/>
          <a:p>
            <a:r>
              <a:rPr lang="es-ES" dirty="0">
                <a:solidFill>
                  <a:schemeClr val="bg1"/>
                </a:solidFill>
                <a:latin typeface="Franklin Gothic Book" pitchFamily="34" charset="0"/>
              </a:rPr>
              <a:t>.</a:t>
            </a:r>
            <a:r>
              <a:rPr lang="es-ES" sz="1600" dirty="0">
                <a:latin typeface="Calibri" pitchFamily="34" charset="0"/>
              </a:rPr>
              <a:t>la equivalencia entre las unidades es</a:t>
            </a:r>
            <a:r>
              <a:rPr lang="es-ES" sz="1600" dirty="0" smtClean="0">
                <a:latin typeface="Calibri" pitchFamily="34" charset="0"/>
              </a:rPr>
              <a:t>:</a:t>
            </a:r>
          </a:p>
          <a:p>
            <a:endParaRPr lang="es-ES" sz="1600" dirty="0">
              <a:latin typeface="Calibri" pitchFamily="34" charset="0"/>
            </a:endParaRPr>
          </a:p>
          <a:p>
            <a:endParaRPr lang="es-ES" sz="1600" dirty="0">
              <a:latin typeface="Calibri" pitchFamily="34" charset="0"/>
            </a:endParaRPr>
          </a:p>
          <a:p>
            <a:r>
              <a:rPr lang="es-ES" sz="1600" dirty="0">
                <a:latin typeface="Calibri" pitchFamily="34" charset="0"/>
              </a:rPr>
              <a:t>		</a:t>
            </a:r>
            <a:r>
              <a:rPr lang="es-ES" sz="2000" dirty="0">
                <a:latin typeface="Calibri" pitchFamily="34" charset="0"/>
              </a:rPr>
              <a:t>1 Pa = 10 dyn/cm</a:t>
            </a:r>
            <a:r>
              <a:rPr lang="es-ES" sz="2000" baseline="30000" dirty="0">
                <a:latin typeface="Calibri" pitchFamily="34" charset="0"/>
              </a:rPr>
              <a:t>2 </a:t>
            </a:r>
            <a:r>
              <a:rPr lang="es-ES" sz="2000" dirty="0">
                <a:latin typeface="Calibri" pitchFamily="34" charset="0"/>
              </a:rPr>
              <a:t>= 10 barias;</a:t>
            </a:r>
          </a:p>
          <a:p>
            <a:r>
              <a:rPr lang="es-ES" sz="2000" dirty="0">
                <a:latin typeface="Calibri" pitchFamily="34" charset="0"/>
              </a:rPr>
              <a:t> </a:t>
            </a:r>
            <a:endParaRPr lang="es-ES" sz="2000" dirty="0" smtClean="0">
              <a:latin typeface="Calibri" pitchFamily="34" charset="0"/>
            </a:endParaRPr>
          </a:p>
          <a:p>
            <a:endParaRPr lang="es-ES" sz="2000" dirty="0">
              <a:latin typeface="Calibri" pitchFamily="34" charset="0"/>
            </a:endParaRPr>
          </a:p>
          <a:p>
            <a:r>
              <a:rPr lang="es-ES" sz="2000" dirty="0">
                <a:latin typeface="Calibri" pitchFamily="34" charset="0"/>
              </a:rPr>
              <a:t>		1 </a:t>
            </a:r>
            <a:r>
              <a:rPr lang="es-ES" sz="2000" dirty="0" err="1">
                <a:latin typeface="Calibri" pitchFamily="34" charset="0"/>
              </a:rPr>
              <a:t>Kp</a:t>
            </a:r>
            <a:r>
              <a:rPr lang="es-ES" sz="2000" dirty="0">
                <a:latin typeface="Calibri" pitchFamily="34" charset="0"/>
              </a:rPr>
              <a:t>/m</a:t>
            </a:r>
            <a:r>
              <a:rPr lang="es-ES" sz="2000" baseline="30000" dirty="0">
                <a:latin typeface="Calibri" pitchFamily="34" charset="0"/>
              </a:rPr>
              <a:t>2 </a:t>
            </a:r>
            <a:r>
              <a:rPr lang="es-ES" sz="2000" dirty="0">
                <a:latin typeface="Calibri" pitchFamily="34" charset="0"/>
              </a:rPr>
              <a:t>= 9,8 Pa = 98 barias</a:t>
            </a:r>
          </a:p>
          <a:p>
            <a:endParaRPr lang="es-ES" sz="1600" dirty="0">
              <a:latin typeface="Calibri" pitchFamily="34" charset="0"/>
            </a:endParaRPr>
          </a:p>
          <a:p>
            <a:endParaRPr lang="es-ES" sz="1600" dirty="0" smtClean="0">
              <a:latin typeface="Calibri" pitchFamily="34" charset="0"/>
            </a:endParaRPr>
          </a:p>
          <a:p>
            <a:r>
              <a:rPr lang="es-ES" sz="1600" dirty="0" smtClean="0">
                <a:latin typeface="Calibri" pitchFamily="34" charset="0"/>
              </a:rPr>
              <a:t>La </a:t>
            </a:r>
            <a:r>
              <a:rPr lang="es-ES" sz="1600" dirty="0">
                <a:latin typeface="Calibri" pitchFamily="34" charset="0"/>
              </a:rPr>
              <a:t>atmósfera </a:t>
            </a:r>
            <a:r>
              <a:rPr lang="es-ES" sz="1600" dirty="0" smtClean="0">
                <a:latin typeface="Calibri" pitchFamily="34" charset="0"/>
              </a:rPr>
              <a:t>física </a:t>
            </a:r>
            <a:r>
              <a:rPr lang="es-ES" sz="1600" dirty="0">
                <a:latin typeface="Calibri" pitchFamily="34" charset="0"/>
              </a:rPr>
              <a:t>es la presión que ejerce una columna de </a:t>
            </a:r>
            <a:r>
              <a:rPr lang="es-ES" sz="1600" dirty="0" smtClean="0">
                <a:latin typeface="Calibri" pitchFamily="34" charset="0"/>
              </a:rPr>
              <a:t>mercurio</a:t>
            </a:r>
          </a:p>
          <a:p>
            <a:r>
              <a:rPr lang="es-ES" sz="1600" dirty="0" smtClean="0">
                <a:latin typeface="Calibri" pitchFamily="34" charset="0"/>
              </a:rPr>
              <a:t> </a:t>
            </a:r>
            <a:r>
              <a:rPr lang="es-ES" sz="1600" dirty="0">
                <a:latin typeface="Calibri" pitchFamily="34" charset="0"/>
              </a:rPr>
              <a:t>de 0,760 m de altura. </a:t>
            </a:r>
          </a:p>
          <a:p>
            <a:endParaRPr lang="es-ES" sz="1600" dirty="0" smtClean="0">
              <a:latin typeface="Calibri" pitchFamily="34" charset="0"/>
            </a:endParaRPr>
          </a:p>
          <a:p>
            <a:endParaRPr lang="es-ES" sz="1600" dirty="0">
              <a:latin typeface="Calibri" pitchFamily="34" charset="0"/>
            </a:endParaRPr>
          </a:p>
          <a:p>
            <a:r>
              <a:rPr lang="es-ES" sz="1600" dirty="0">
                <a:latin typeface="Calibri" pitchFamily="34" charset="0"/>
              </a:rPr>
              <a:t>		</a:t>
            </a:r>
            <a:r>
              <a:rPr lang="es-ES" sz="1600" dirty="0" smtClean="0">
                <a:latin typeface="Calibri" pitchFamily="34" charset="0"/>
              </a:rPr>
              <a:t>           </a:t>
            </a:r>
            <a:r>
              <a:rPr lang="es-ES" sz="2400" dirty="0" smtClean="0">
                <a:latin typeface="Calibri" pitchFamily="34" charset="0"/>
              </a:rPr>
              <a:t>1 </a:t>
            </a:r>
            <a:r>
              <a:rPr lang="es-ES" sz="2400" dirty="0">
                <a:latin typeface="Calibri" pitchFamily="34" charset="0"/>
              </a:rPr>
              <a:t>atm = </a:t>
            </a:r>
            <a:r>
              <a:rPr lang="es-ES" sz="2400" dirty="0" smtClean="0">
                <a:latin typeface="Calibri" pitchFamily="34" charset="0"/>
              </a:rPr>
              <a:t>101.325 </a:t>
            </a:r>
            <a:r>
              <a:rPr lang="es-ES" sz="2400" dirty="0">
                <a:latin typeface="Calibri" pitchFamily="34" charset="0"/>
              </a:rPr>
              <a:t>Pa	</a:t>
            </a:r>
            <a:r>
              <a:rPr lang="es-ES" sz="1600" dirty="0">
                <a:latin typeface="Calibri" pitchFamily="34" charset="0"/>
              </a:rPr>
              <a:t>			</a:t>
            </a:r>
          </a:p>
        </p:txBody>
      </p:sp>
      <p:graphicFrame>
        <p:nvGraphicFramePr>
          <p:cNvPr id="57346" name="Object 2"/>
          <p:cNvGraphicFramePr>
            <a:graphicFrameLocks noChangeAspect="1"/>
          </p:cNvGraphicFramePr>
          <p:nvPr/>
        </p:nvGraphicFramePr>
        <p:xfrm>
          <a:off x="4284663" y="3429000"/>
          <a:ext cx="200025" cy="200025"/>
        </p:xfrm>
        <a:graphic>
          <a:graphicData uri="http://schemas.openxmlformats.org/presentationml/2006/ole">
            <mc:AlternateContent xmlns:mc="http://schemas.openxmlformats.org/markup-compatibility/2006">
              <mc:Choice xmlns:v="urn:schemas-microsoft-com:vml" Requires="v">
                <p:oleObj spid="_x0000_s57452" name="Ecuación" r:id="rId4" imgW="75969" imgH="75969" progId="Equation.3">
                  <p:embed/>
                </p:oleObj>
              </mc:Choice>
              <mc:Fallback>
                <p:oleObj name="Ecuación" r:id="rId4" imgW="75969" imgH="75969" progId="Equation.3">
                  <p:embed/>
                  <p:pic>
                    <p:nvPicPr>
                      <p:cNvPr id="0" name="Picture 24"/>
                      <p:cNvPicPr>
                        <a:picLocks noChangeAspect="1" noChangeArrowheads="1"/>
                      </p:cNvPicPr>
                      <p:nvPr/>
                    </p:nvPicPr>
                    <p:blipFill>
                      <a:blip r:embed="rId5">
                        <a:lum bright="100000" contrast="100000"/>
                        <a:extLst>
                          <a:ext uri="{28A0092B-C50C-407E-A947-70E740481C1C}">
                            <a14:useLocalDpi xmlns:a14="http://schemas.microsoft.com/office/drawing/2010/main" val="0"/>
                          </a:ext>
                        </a:extLst>
                      </a:blip>
                      <a:srcRect/>
                      <a:stretch>
                        <a:fillRect/>
                      </a:stretch>
                    </p:blipFill>
                    <p:spPr bwMode="auto">
                      <a:xfrm>
                        <a:off x="4284663" y="3429000"/>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graphicFrame>
        <p:nvGraphicFramePr>
          <p:cNvPr id="57347" name="Object 3"/>
          <p:cNvGraphicFramePr>
            <a:graphicFrameLocks noChangeAspect="1"/>
          </p:cNvGraphicFramePr>
          <p:nvPr/>
        </p:nvGraphicFramePr>
        <p:xfrm>
          <a:off x="3492500" y="3213100"/>
          <a:ext cx="320675" cy="609600"/>
        </p:xfrm>
        <a:graphic>
          <a:graphicData uri="http://schemas.openxmlformats.org/presentationml/2006/ole">
            <mc:AlternateContent xmlns:mc="http://schemas.openxmlformats.org/markup-compatibility/2006">
              <mc:Choice xmlns:v="urn:schemas-microsoft-com:vml" Requires="v">
                <p:oleObj spid="_x0000_s57453" name="Ecuación" r:id="rId6" imgW="139579" imgH="266469" progId="Equation.3">
                  <p:embed/>
                </p:oleObj>
              </mc:Choice>
              <mc:Fallback>
                <p:oleObj name="Ecuación" r:id="rId6" imgW="139579" imgH="266469" progId="Equation.3">
                  <p:embed/>
                  <p:pic>
                    <p:nvPicPr>
                      <p:cNvPr id="0" name="Picture 25"/>
                      <p:cNvPicPr>
                        <a:picLocks noChangeAspect="1" noChangeArrowheads="1"/>
                      </p:cNvPicPr>
                      <p:nvPr/>
                    </p:nvPicPr>
                    <p:blipFill>
                      <a:blip r:embed="rId7">
                        <a:lum bright="100000" contrast="100000"/>
                        <a:extLst>
                          <a:ext uri="{28A0092B-C50C-407E-A947-70E740481C1C}">
                            <a14:useLocalDpi xmlns:a14="http://schemas.microsoft.com/office/drawing/2010/main" val="0"/>
                          </a:ext>
                        </a:extLst>
                      </a:blip>
                      <a:srcRect/>
                      <a:stretch>
                        <a:fillRect/>
                      </a:stretch>
                    </p:blipFill>
                    <p:spPr bwMode="auto">
                      <a:xfrm>
                        <a:off x="3492500" y="3213100"/>
                        <a:ext cx="3206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sp>
        <p:nvSpPr>
          <p:cNvPr id="7" name="6 Marcador de número de diapositiva"/>
          <p:cNvSpPr>
            <a:spLocks noGrp="1"/>
          </p:cNvSpPr>
          <p:nvPr>
            <p:ph type="sldNum" sz="quarter" idx="12"/>
          </p:nvPr>
        </p:nvSpPr>
        <p:spPr/>
        <p:txBody>
          <a:bodyPr/>
          <a:lstStyle/>
          <a:p>
            <a:pPr>
              <a:defRPr/>
            </a:pPr>
            <a:fld id="{8C5B98BF-A16B-41F7-93AD-6565B65105D1}" type="slidenum">
              <a:rPr lang="es-ES" smtClean="0"/>
              <a:pPr>
                <a:defRPr/>
              </a:pPr>
              <a:t>5</a:t>
            </a:fld>
            <a:endParaRPr lang="es-ES"/>
          </a:p>
        </p:txBody>
      </p:sp>
      <p:sp>
        <p:nvSpPr>
          <p:cNvPr id="10"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11" name="10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12" name="11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pic>
        <p:nvPicPr>
          <p:cNvPr id="57383" name="Picture 39" descr="https://encrypted-tbn3.gstatic.com/images?q=tbn:ANd9GcT2MxxwgOtxAD7TDIXbeQUiF1bvrsgtXiZbiXDAtGR1qv36Yj8Zlw"/>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44208" y="2780928"/>
            <a:ext cx="2378931" cy="2769127"/>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2555776" y="4869160"/>
            <a:ext cx="2550074" cy="5760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2" name="5 CuadroTexto"/>
          <p:cNvSpPr txBox="1">
            <a:spLocks noChangeArrowheads="1"/>
          </p:cNvSpPr>
          <p:nvPr/>
        </p:nvSpPr>
        <p:spPr bwMode="auto">
          <a:xfrm>
            <a:off x="395536" y="1340768"/>
            <a:ext cx="8331200" cy="5016758"/>
          </a:xfrm>
          <a:prstGeom prst="rect">
            <a:avLst/>
          </a:prstGeom>
          <a:noFill/>
          <a:ln w="9525">
            <a:noFill/>
            <a:miter lim="800000"/>
            <a:headEnd/>
            <a:tailEnd/>
          </a:ln>
        </p:spPr>
        <p:txBody>
          <a:bodyPr>
            <a:spAutoFit/>
          </a:bodyPr>
          <a:lstStyle/>
          <a:p>
            <a:r>
              <a:rPr lang="es-ES" sz="1600" dirty="0">
                <a:latin typeface="Calibri" pitchFamily="34" charset="0"/>
              </a:rPr>
              <a:t>PRESION EN EL INTERIOR DE UN </a:t>
            </a:r>
            <a:r>
              <a:rPr lang="es-ES" sz="1600" dirty="0" smtClean="0">
                <a:latin typeface="Calibri" pitchFamily="34" charset="0"/>
              </a:rPr>
              <a:t>FLUIDO EN EQUILIBRIO.</a:t>
            </a:r>
            <a:endParaRPr lang="es-ES" sz="1600" dirty="0">
              <a:latin typeface="Calibri" pitchFamily="34" charset="0"/>
            </a:endParaRPr>
          </a:p>
          <a:p>
            <a:endParaRPr lang="es-ES" sz="1600" dirty="0">
              <a:latin typeface="Calibri" pitchFamily="34" charset="0"/>
            </a:endParaRPr>
          </a:p>
          <a:p>
            <a:r>
              <a:rPr lang="es-ES" sz="1600" dirty="0" smtClean="0">
                <a:latin typeface="Calibri" pitchFamily="34" charset="0"/>
              </a:rPr>
              <a:t>Sobre </a:t>
            </a:r>
            <a:r>
              <a:rPr lang="es-ES" sz="1600" dirty="0">
                <a:latin typeface="Calibri" pitchFamily="34" charset="0"/>
              </a:rPr>
              <a:t>una superficie cualquiera, dentro del fluido en equilibrio, la fuerza </a:t>
            </a:r>
            <a:r>
              <a:rPr lang="es-ES" sz="1600" dirty="0" smtClean="0">
                <a:latin typeface="Calibri" pitchFamily="34" charset="0"/>
              </a:rPr>
              <a:t>correspondiente </a:t>
            </a:r>
            <a:r>
              <a:rPr lang="es-ES" sz="1600" dirty="0">
                <a:latin typeface="Calibri" pitchFamily="34" charset="0"/>
              </a:rPr>
              <a:t>a la presión actúa </a:t>
            </a:r>
            <a:r>
              <a:rPr lang="es-ES" sz="1600" dirty="0" smtClean="0">
                <a:latin typeface="Calibri" pitchFamily="34" charset="0"/>
              </a:rPr>
              <a:t>normal </a:t>
            </a:r>
            <a:r>
              <a:rPr lang="es-ES" sz="1600" dirty="0">
                <a:latin typeface="Calibri" pitchFamily="34" charset="0"/>
              </a:rPr>
              <a:t>a la superficie.</a:t>
            </a:r>
          </a:p>
          <a:p>
            <a:pPr>
              <a:buFontTx/>
              <a:buChar char="-"/>
            </a:pPr>
            <a:endParaRPr lang="es-ES" sz="1600" dirty="0">
              <a:latin typeface="Calibri" pitchFamily="34" charset="0"/>
            </a:endParaRPr>
          </a:p>
          <a:p>
            <a:pPr algn="just"/>
            <a:r>
              <a:rPr lang="es-ES" sz="1600" dirty="0" smtClean="0">
                <a:latin typeface="Calibri" pitchFamily="34" charset="0"/>
              </a:rPr>
              <a:t>De </a:t>
            </a:r>
            <a:r>
              <a:rPr lang="es-ES" sz="1600" dirty="0">
                <a:latin typeface="Calibri" pitchFamily="34" charset="0"/>
              </a:rPr>
              <a:t>no ser así entonces la fuerza resultante debido a la </a:t>
            </a:r>
            <a:r>
              <a:rPr lang="es-ES" sz="1600" dirty="0" smtClean="0">
                <a:latin typeface="Calibri" pitchFamily="34" charset="0"/>
              </a:rPr>
              <a:t>presión</a:t>
            </a:r>
          </a:p>
          <a:p>
            <a:pPr algn="just"/>
            <a:r>
              <a:rPr lang="es-ES" sz="1600" dirty="0" smtClean="0">
                <a:latin typeface="Calibri" pitchFamily="34" charset="0"/>
              </a:rPr>
              <a:t>aplicada a una </a:t>
            </a:r>
            <a:r>
              <a:rPr lang="es-ES" sz="1600" dirty="0">
                <a:latin typeface="Calibri" pitchFamily="34" charset="0"/>
              </a:rPr>
              <a:t>superficie (ver figura) tendría una componente </a:t>
            </a:r>
            <a:endParaRPr lang="es-ES" sz="1600" dirty="0" smtClean="0">
              <a:latin typeface="Calibri" pitchFamily="34" charset="0"/>
            </a:endParaRPr>
          </a:p>
          <a:p>
            <a:pPr algn="just"/>
            <a:r>
              <a:rPr lang="es-ES" sz="1600" dirty="0" smtClean="0">
                <a:latin typeface="Calibri" pitchFamily="34" charset="0"/>
              </a:rPr>
              <a:t>tangencial </a:t>
            </a:r>
            <a:r>
              <a:rPr lang="es-ES" sz="1600" dirty="0">
                <a:latin typeface="Calibri" pitchFamily="34" charset="0"/>
              </a:rPr>
              <a:t>a la </a:t>
            </a:r>
            <a:r>
              <a:rPr lang="es-ES" sz="1600" dirty="0" smtClean="0">
                <a:latin typeface="Calibri" pitchFamily="34" charset="0"/>
              </a:rPr>
              <a:t>normal </a:t>
            </a:r>
            <a:r>
              <a:rPr lang="es-ES" sz="1600" dirty="0">
                <a:latin typeface="Calibri" pitchFamily="34" charset="0"/>
              </a:rPr>
              <a:t>que no quedaría anulada por ésta, </a:t>
            </a:r>
            <a:r>
              <a:rPr lang="es-ES" sz="1600" dirty="0" smtClean="0">
                <a:latin typeface="Calibri" pitchFamily="34" charset="0"/>
              </a:rPr>
              <a:t>por</a:t>
            </a:r>
          </a:p>
          <a:p>
            <a:pPr algn="just"/>
            <a:r>
              <a:rPr lang="es-ES" sz="1600" dirty="0" smtClean="0">
                <a:latin typeface="Calibri" pitchFamily="34" charset="0"/>
              </a:rPr>
              <a:t>lo </a:t>
            </a:r>
            <a:r>
              <a:rPr lang="es-ES" sz="1600" dirty="0">
                <a:latin typeface="Calibri" pitchFamily="34" charset="0"/>
              </a:rPr>
              <a:t>tanto el líquido no </a:t>
            </a:r>
            <a:r>
              <a:rPr lang="es-ES" sz="1600" dirty="0" smtClean="0">
                <a:latin typeface="Calibri" pitchFamily="34" charset="0"/>
              </a:rPr>
              <a:t>estaría </a:t>
            </a:r>
            <a:r>
              <a:rPr lang="es-ES" sz="1600" dirty="0">
                <a:latin typeface="Calibri" pitchFamily="34" charset="0"/>
              </a:rPr>
              <a:t>en equilibrio. </a:t>
            </a:r>
          </a:p>
          <a:p>
            <a:endParaRPr lang="es-ES" sz="1600" dirty="0">
              <a:latin typeface="Calibri" pitchFamily="34" charset="0"/>
            </a:endParaRPr>
          </a:p>
          <a:p>
            <a:endParaRPr lang="es-ES" sz="1600" dirty="0">
              <a:latin typeface="Calibri" pitchFamily="34" charset="0"/>
            </a:endParaRPr>
          </a:p>
          <a:p>
            <a:endParaRPr lang="es-ES" sz="1600" dirty="0">
              <a:latin typeface="Calibri" pitchFamily="34" charset="0"/>
            </a:endParaRPr>
          </a:p>
          <a:p>
            <a:endParaRPr lang="es-ES" sz="1600" dirty="0" smtClean="0">
              <a:latin typeface="Calibri" pitchFamily="34" charset="0"/>
            </a:endParaRPr>
          </a:p>
          <a:p>
            <a:endParaRPr lang="es-ES" sz="1600" dirty="0">
              <a:latin typeface="Calibri" pitchFamily="34" charset="0"/>
            </a:endParaRPr>
          </a:p>
          <a:p>
            <a:endParaRPr lang="es-ES" sz="1600" dirty="0" smtClean="0">
              <a:latin typeface="Calibri" pitchFamily="34" charset="0"/>
            </a:endParaRPr>
          </a:p>
          <a:p>
            <a:endParaRPr lang="es-ES" sz="1600" dirty="0">
              <a:latin typeface="Calibri" pitchFamily="34" charset="0"/>
            </a:endParaRPr>
          </a:p>
          <a:p>
            <a:r>
              <a:rPr lang="es-ES" sz="1600" dirty="0" smtClean="0">
                <a:latin typeface="Calibri" pitchFamily="34" charset="0"/>
              </a:rPr>
              <a:t>La </a:t>
            </a:r>
            <a:r>
              <a:rPr lang="es-ES" sz="1600" dirty="0">
                <a:latin typeface="Calibri" pitchFamily="34" charset="0"/>
              </a:rPr>
              <a:t>fuerza ejercida por el propio fluido en equilibrio en uno cualquiera de sus </a:t>
            </a:r>
            <a:r>
              <a:rPr lang="es-ES" sz="1600" dirty="0" smtClean="0">
                <a:latin typeface="Calibri" pitchFamily="34" charset="0"/>
              </a:rPr>
              <a:t>puntos </a:t>
            </a:r>
            <a:r>
              <a:rPr lang="es-ES" sz="1600" dirty="0">
                <a:latin typeface="Calibri" pitchFamily="34" charset="0"/>
              </a:rPr>
              <a:t>actúa en todas las direcciones y sentidos. </a:t>
            </a:r>
          </a:p>
          <a:p>
            <a:pPr>
              <a:buFontTx/>
              <a:buChar char="-"/>
            </a:pPr>
            <a:endParaRPr lang="es-ES" sz="1600" dirty="0">
              <a:latin typeface="Calibri" pitchFamily="34" charset="0"/>
            </a:endParaRPr>
          </a:p>
          <a:p>
            <a:r>
              <a:rPr lang="es-ES" sz="1600" dirty="0">
                <a:latin typeface="Calibri" pitchFamily="34" charset="0"/>
              </a:rPr>
              <a:t>				</a:t>
            </a:r>
          </a:p>
        </p:txBody>
      </p:sp>
      <p:pic>
        <p:nvPicPr>
          <p:cNvPr id="58374" name="Picture 5"/>
          <p:cNvPicPr>
            <a:picLocks noChangeAspect="1" noChangeArrowheads="1"/>
          </p:cNvPicPr>
          <p:nvPr/>
        </p:nvPicPr>
        <p:blipFill>
          <a:blip r:embed="rId2" cstate="print"/>
          <a:srcRect/>
          <a:stretch>
            <a:fillRect/>
          </a:stretch>
        </p:blipFill>
        <p:spPr bwMode="auto">
          <a:xfrm>
            <a:off x="5940152" y="2348879"/>
            <a:ext cx="3033656" cy="2951201"/>
          </a:xfrm>
          <a:prstGeom prst="rect">
            <a:avLst/>
          </a:prstGeom>
          <a:noFill/>
          <a:ln w="9525">
            <a:noFill/>
            <a:miter lim="800000"/>
            <a:headEnd/>
            <a:tailEnd/>
          </a:ln>
        </p:spPr>
      </p:pic>
      <p:sp>
        <p:nvSpPr>
          <p:cNvPr id="6" name="5 Marcador de número de diapositiva"/>
          <p:cNvSpPr>
            <a:spLocks noGrp="1"/>
          </p:cNvSpPr>
          <p:nvPr>
            <p:ph type="sldNum" sz="quarter" idx="12"/>
          </p:nvPr>
        </p:nvSpPr>
        <p:spPr/>
        <p:txBody>
          <a:bodyPr/>
          <a:lstStyle/>
          <a:p>
            <a:pPr>
              <a:defRPr/>
            </a:pPr>
            <a:fld id="{8C5B98BF-A16B-41F7-93AD-6565B65105D1}" type="slidenum">
              <a:rPr lang="es-ES" smtClean="0"/>
              <a:pPr>
                <a:defRPr/>
              </a:pPr>
              <a:t>6</a:t>
            </a:fld>
            <a:endParaRPr lang="es-ES"/>
          </a:p>
        </p:txBody>
      </p:sp>
      <p:sp>
        <p:nvSpPr>
          <p:cNvPr id="9"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10" name="9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11" name="10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8" name="5 CuadroTexto"/>
          <p:cNvSpPr txBox="1">
            <a:spLocks noChangeArrowheads="1"/>
          </p:cNvSpPr>
          <p:nvPr/>
        </p:nvSpPr>
        <p:spPr bwMode="auto">
          <a:xfrm>
            <a:off x="468313" y="981075"/>
            <a:ext cx="8331200" cy="584775"/>
          </a:xfrm>
          <a:prstGeom prst="rect">
            <a:avLst/>
          </a:prstGeom>
          <a:noFill/>
          <a:ln w="9525">
            <a:noFill/>
            <a:miter lim="800000"/>
            <a:headEnd/>
            <a:tailEnd/>
          </a:ln>
        </p:spPr>
        <p:txBody>
          <a:bodyPr>
            <a:spAutoFit/>
          </a:bodyPr>
          <a:lstStyle/>
          <a:p>
            <a:pPr algn="just"/>
            <a:r>
              <a:rPr lang="es-ES" sz="1600" dirty="0" smtClean="0">
                <a:latin typeface="Calibri" pitchFamily="34" charset="0"/>
              </a:rPr>
              <a:t>La </a:t>
            </a:r>
            <a:r>
              <a:rPr lang="es-ES" sz="1600" dirty="0">
                <a:latin typeface="Calibri" pitchFamily="34" charset="0"/>
              </a:rPr>
              <a:t>presión es una magnitud escalar, ya que no tiene carácter direccional y es una </a:t>
            </a:r>
            <a:r>
              <a:rPr lang="es-ES" sz="1600" dirty="0" smtClean="0">
                <a:latin typeface="Calibri" pitchFamily="34" charset="0"/>
              </a:rPr>
              <a:t>característica       del punto considerado y dependerá de sus coordenadas, por lo tanto es una función de punto. </a:t>
            </a:r>
            <a:endParaRPr lang="es-ES" sz="1600" dirty="0">
              <a:latin typeface="Calibri" pitchFamily="34" charset="0"/>
            </a:endParaRPr>
          </a:p>
        </p:txBody>
      </p:sp>
      <p:pic>
        <p:nvPicPr>
          <p:cNvPr id="64521" name="Picture 5"/>
          <p:cNvPicPr>
            <a:picLocks noChangeAspect="1" noChangeArrowheads="1"/>
          </p:cNvPicPr>
          <p:nvPr/>
        </p:nvPicPr>
        <p:blipFill>
          <a:blip r:embed="rId3" cstate="print"/>
          <a:srcRect/>
          <a:stretch>
            <a:fillRect/>
          </a:stretch>
        </p:blipFill>
        <p:spPr bwMode="auto">
          <a:xfrm>
            <a:off x="5726702" y="1628775"/>
            <a:ext cx="3669834" cy="3240385"/>
          </a:xfrm>
          <a:prstGeom prst="rect">
            <a:avLst/>
          </a:prstGeom>
          <a:noFill/>
          <a:ln w="9525">
            <a:noFill/>
            <a:miter lim="800000"/>
            <a:headEnd/>
            <a:tailEnd/>
          </a:ln>
        </p:spPr>
      </p:pic>
      <p:sp>
        <p:nvSpPr>
          <p:cNvPr id="64523" name="Rectangle 8"/>
          <p:cNvSpPr>
            <a:spLocks noChangeArrowheads="1"/>
          </p:cNvSpPr>
          <p:nvPr/>
        </p:nvSpPr>
        <p:spPr bwMode="auto">
          <a:xfrm>
            <a:off x="468313" y="3048912"/>
            <a:ext cx="5941115" cy="400110"/>
          </a:xfrm>
          <a:prstGeom prst="rect">
            <a:avLst/>
          </a:prstGeom>
          <a:noFill/>
          <a:ln w="9525">
            <a:noFill/>
            <a:miter lim="800000"/>
            <a:headEnd/>
            <a:tailEnd/>
          </a:ln>
        </p:spPr>
        <p:txBody>
          <a:bodyPr wrap="none" anchor="ctr">
            <a:spAutoFit/>
          </a:bodyPr>
          <a:lstStyle/>
          <a:p>
            <a:pPr algn="ctr"/>
            <a:r>
              <a:rPr lang="es-ES" sz="2000" dirty="0" err="1">
                <a:latin typeface="Calibri" pitchFamily="34" charset="0"/>
                <a:ea typeface="Times New Roman" pitchFamily="18" charset="0"/>
                <a:cs typeface="Souvenir. Light. Italic. B T 01" charset="0"/>
              </a:rPr>
              <a:t>dF</a:t>
            </a:r>
            <a:r>
              <a:rPr lang="es-ES" sz="2000" baseline="-30000" dirty="0" err="1">
                <a:latin typeface="Calibri" pitchFamily="34" charset="0"/>
                <a:ea typeface="Times New Roman" pitchFamily="18" charset="0"/>
                <a:cs typeface="Souvenir. Light. Italic. B T 01" charset="0"/>
              </a:rPr>
              <a:t>x</a:t>
            </a:r>
            <a:r>
              <a:rPr lang="es-ES" sz="2000" baseline="-30000" dirty="0">
                <a:latin typeface="Calibri" pitchFamily="34" charset="0"/>
                <a:ea typeface="Times New Roman" pitchFamily="18" charset="0"/>
                <a:cs typeface="Souvenir. Light. Italic. B T 01" charset="0"/>
              </a:rPr>
              <a:t> </a:t>
            </a:r>
            <a:r>
              <a:rPr lang="es-ES" sz="2000" dirty="0">
                <a:latin typeface="Calibri" pitchFamily="34" charset="0"/>
                <a:ea typeface="Times New Roman" pitchFamily="18" charset="0"/>
                <a:cs typeface="Souvenir. Light. Italic. B T 01" charset="0"/>
              </a:rPr>
              <a:t>= </a:t>
            </a:r>
            <a:r>
              <a:rPr lang="es-ES" sz="2000" dirty="0">
                <a:latin typeface="Calibri" pitchFamily="34" charset="0"/>
                <a:ea typeface="Times New Roman" pitchFamily="18" charset="0"/>
                <a:cs typeface="Times. New. Roman 0150"/>
              </a:rPr>
              <a:t>-</a:t>
            </a:r>
            <a:r>
              <a:rPr lang="es-ES" sz="2000" dirty="0">
                <a:latin typeface="Calibri" pitchFamily="34" charset="0"/>
                <a:ea typeface="Times New Roman" pitchFamily="18" charset="0"/>
                <a:cs typeface="Souvenir. Light. Italic. B T 01" charset="0"/>
              </a:rPr>
              <a:t>p </a:t>
            </a:r>
            <a:r>
              <a:rPr lang="es-ES" sz="2000" dirty="0" err="1">
                <a:latin typeface="Calibri" pitchFamily="34" charset="0"/>
                <a:ea typeface="Times New Roman" pitchFamily="18" charset="0"/>
                <a:cs typeface="Souvenir. Light. Italic. B T 01" charset="0"/>
              </a:rPr>
              <a:t>dA</a:t>
            </a:r>
            <a:r>
              <a:rPr lang="es-ES" sz="2000" dirty="0">
                <a:latin typeface="Calibri" pitchFamily="34" charset="0"/>
                <a:ea typeface="Times New Roman" pitchFamily="18" charset="0"/>
                <a:cs typeface="Souvenir. Light. Italic. B T 01" charset="0"/>
              </a:rPr>
              <a:t> </a:t>
            </a:r>
            <a:r>
              <a:rPr lang="es-ES" sz="2000" dirty="0" err="1">
                <a:latin typeface="Calibri" pitchFamily="34" charset="0"/>
                <a:ea typeface="Times New Roman" pitchFamily="18" charset="0"/>
                <a:cs typeface="Souvenir. Light. B T 0150"/>
              </a:rPr>
              <a:t>cos</a:t>
            </a:r>
            <a:r>
              <a:rPr lang="es-ES" sz="2000" dirty="0">
                <a:latin typeface="Calibri" pitchFamily="34" charset="0"/>
                <a:ea typeface="Times New Roman" pitchFamily="18" charset="0"/>
                <a:cs typeface="Souvenir. Light. B T 0150"/>
              </a:rPr>
              <a:t> α</a:t>
            </a:r>
            <a:r>
              <a:rPr lang="es-ES" sz="2000" dirty="0" smtClean="0">
                <a:latin typeface="Calibri" pitchFamily="34" charset="0"/>
                <a:ea typeface="Times New Roman" pitchFamily="18" charset="0"/>
                <a:cs typeface="Math" charset="0"/>
              </a:rPr>
              <a:t>      </a:t>
            </a:r>
            <a:r>
              <a:rPr lang="es-ES" sz="2000" dirty="0" err="1">
                <a:latin typeface="Calibri" pitchFamily="34" charset="0"/>
                <a:ea typeface="Times New Roman" pitchFamily="18" charset="0"/>
                <a:cs typeface="Souvenir. Light. Italic. B T 01" charset="0"/>
              </a:rPr>
              <a:t>dF</a:t>
            </a:r>
            <a:r>
              <a:rPr lang="es-ES" sz="2000" baseline="-30000" dirty="0" err="1">
                <a:latin typeface="Calibri" pitchFamily="34" charset="0"/>
                <a:ea typeface="Times New Roman" pitchFamily="18" charset="0"/>
                <a:cs typeface="Souvenir. Light. Italic. B T 01" charset="0"/>
              </a:rPr>
              <a:t>y</a:t>
            </a:r>
            <a:r>
              <a:rPr lang="es-ES" sz="2000" baseline="-30000" dirty="0">
                <a:latin typeface="Calibri" pitchFamily="34" charset="0"/>
                <a:ea typeface="Times New Roman" pitchFamily="18" charset="0"/>
                <a:cs typeface="Souvenir. Light. Italic. B T 01" charset="0"/>
              </a:rPr>
              <a:t> </a:t>
            </a:r>
            <a:r>
              <a:rPr lang="es-ES" sz="2000" dirty="0">
                <a:latin typeface="Calibri" pitchFamily="34" charset="0"/>
                <a:ea typeface="Times New Roman" pitchFamily="18" charset="0"/>
                <a:cs typeface="Souvenir. Light. Italic. B T 01" charset="0"/>
              </a:rPr>
              <a:t>= </a:t>
            </a:r>
            <a:r>
              <a:rPr lang="es-ES" sz="2000" dirty="0">
                <a:latin typeface="Calibri" pitchFamily="34" charset="0"/>
                <a:ea typeface="Times New Roman" pitchFamily="18" charset="0"/>
                <a:cs typeface="Times. New. Roman 0150"/>
              </a:rPr>
              <a:t>-</a:t>
            </a:r>
            <a:r>
              <a:rPr lang="es-ES" sz="2000" dirty="0">
                <a:latin typeface="Calibri" pitchFamily="34" charset="0"/>
                <a:ea typeface="Times New Roman" pitchFamily="18" charset="0"/>
                <a:cs typeface="Souvenir. Light. Italic. B T 01" charset="0"/>
              </a:rPr>
              <a:t>p </a:t>
            </a:r>
            <a:r>
              <a:rPr lang="es-ES" sz="2000" dirty="0" err="1">
                <a:latin typeface="Calibri" pitchFamily="34" charset="0"/>
                <a:ea typeface="Times New Roman" pitchFamily="18" charset="0"/>
                <a:cs typeface="Souvenir. Light. Italic. B T 01" charset="0"/>
              </a:rPr>
              <a:t>dA</a:t>
            </a:r>
            <a:r>
              <a:rPr lang="es-ES" sz="2000" dirty="0">
                <a:latin typeface="Calibri" pitchFamily="34" charset="0"/>
                <a:ea typeface="Times New Roman" pitchFamily="18" charset="0"/>
                <a:cs typeface="Souvenir. Light. Italic. B T 01" charset="0"/>
              </a:rPr>
              <a:t> </a:t>
            </a:r>
            <a:r>
              <a:rPr lang="es-ES" sz="2000" dirty="0" err="1">
                <a:latin typeface="Calibri" pitchFamily="34" charset="0"/>
                <a:ea typeface="Times New Roman" pitchFamily="18" charset="0"/>
                <a:cs typeface="Souvenir. Light. B T 0150"/>
              </a:rPr>
              <a:t>cos</a:t>
            </a:r>
            <a:r>
              <a:rPr lang="es-ES" sz="2000" dirty="0">
                <a:latin typeface="Calibri" pitchFamily="34" charset="0"/>
                <a:ea typeface="Times New Roman" pitchFamily="18" charset="0"/>
                <a:cs typeface="Souvenir. Light. B T 0150"/>
              </a:rPr>
              <a:t> β</a:t>
            </a:r>
            <a:r>
              <a:rPr lang="es-ES" sz="2000" dirty="0" smtClean="0">
                <a:latin typeface="Calibri" pitchFamily="34" charset="0"/>
                <a:ea typeface="Times New Roman" pitchFamily="18" charset="0"/>
                <a:cs typeface="Math" charset="0"/>
              </a:rPr>
              <a:t>     </a:t>
            </a:r>
            <a:r>
              <a:rPr lang="es-ES" sz="2000" dirty="0" err="1">
                <a:latin typeface="Calibri" pitchFamily="34" charset="0"/>
                <a:ea typeface="Times New Roman" pitchFamily="18" charset="0"/>
                <a:cs typeface="Souvenir. Light. Italic. B T 01" charset="0"/>
              </a:rPr>
              <a:t>dF</a:t>
            </a:r>
            <a:r>
              <a:rPr lang="es-ES" sz="2000" baseline="-30000" dirty="0" err="1">
                <a:latin typeface="Calibri" pitchFamily="34" charset="0"/>
                <a:ea typeface="Times New Roman" pitchFamily="18" charset="0"/>
                <a:cs typeface="Souvenir. Light. Italic. B T 01" charset="0"/>
              </a:rPr>
              <a:t>z</a:t>
            </a:r>
            <a:r>
              <a:rPr lang="es-ES" sz="2000" baseline="-30000" dirty="0">
                <a:latin typeface="Calibri" pitchFamily="34" charset="0"/>
                <a:ea typeface="Times New Roman" pitchFamily="18" charset="0"/>
                <a:cs typeface="Souvenir. Light. Italic. B T 01" charset="0"/>
              </a:rPr>
              <a:t> </a:t>
            </a:r>
            <a:r>
              <a:rPr lang="es-ES" sz="2000" dirty="0">
                <a:latin typeface="Calibri" pitchFamily="34" charset="0"/>
                <a:ea typeface="Times New Roman" pitchFamily="18" charset="0"/>
                <a:cs typeface="Souvenir. Light. Italic. B T 01" charset="0"/>
              </a:rPr>
              <a:t>= </a:t>
            </a:r>
            <a:r>
              <a:rPr lang="es-ES" sz="2000" dirty="0">
                <a:latin typeface="Calibri" pitchFamily="34" charset="0"/>
                <a:ea typeface="Times New Roman" pitchFamily="18" charset="0"/>
                <a:cs typeface="Times. New. Roman 0150"/>
              </a:rPr>
              <a:t>-</a:t>
            </a:r>
            <a:r>
              <a:rPr lang="es-ES" sz="2000" dirty="0">
                <a:latin typeface="Calibri" pitchFamily="34" charset="0"/>
                <a:ea typeface="Times New Roman" pitchFamily="18" charset="0"/>
                <a:cs typeface="Souvenir. Light. Italic. B T 01" charset="0"/>
              </a:rPr>
              <a:t>p </a:t>
            </a:r>
            <a:r>
              <a:rPr lang="es-ES" sz="2000" dirty="0" err="1">
                <a:latin typeface="Calibri" pitchFamily="34" charset="0"/>
                <a:ea typeface="Times New Roman" pitchFamily="18" charset="0"/>
                <a:cs typeface="Souvenir. Light. Italic. B T 01" charset="0"/>
              </a:rPr>
              <a:t>dA</a:t>
            </a:r>
            <a:r>
              <a:rPr lang="es-ES" sz="2000" dirty="0">
                <a:latin typeface="Calibri" pitchFamily="34" charset="0"/>
                <a:ea typeface="Times New Roman" pitchFamily="18" charset="0"/>
                <a:cs typeface="Souvenir. Light. Italic. B T 01" charset="0"/>
              </a:rPr>
              <a:t> </a:t>
            </a:r>
            <a:r>
              <a:rPr lang="es-ES" sz="2000" dirty="0" err="1">
                <a:latin typeface="Calibri" pitchFamily="34" charset="0"/>
                <a:ea typeface="Times New Roman" pitchFamily="18" charset="0"/>
                <a:cs typeface="Souvenir. Light. B T 0150"/>
              </a:rPr>
              <a:t>cos</a:t>
            </a:r>
            <a:r>
              <a:rPr lang="es-ES" sz="2000" dirty="0">
                <a:latin typeface="Calibri" pitchFamily="34" charset="0"/>
                <a:ea typeface="Times New Roman" pitchFamily="18" charset="0"/>
                <a:cs typeface="Souvenir. Light. B T 0150"/>
              </a:rPr>
              <a:t> </a:t>
            </a:r>
            <a:r>
              <a:rPr lang="el-GR" sz="2000" dirty="0" smtClean="0">
                <a:latin typeface="Calibri" pitchFamily="34" charset="0"/>
                <a:ea typeface="Times New Roman" pitchFamily="18" charset="0"/>
                <a:cs typeface="Math" charset="0"/>
              </a:rPr>
              <a:t>γ</a:t>
            </a:r>
            <a:r>
              <a:rPr lang="es-ES" sz="2000" dirty="0" smtClean="0">
                <a:latin typeface="Calibri" pitchFamily="34" charset="0"/>
                <a:ea typeface="Times New Roman" pitchFamily="18" charset="0"/>
                <a:cs typeface="Math" charset="0"/>
              </a:rPr>
              <a:t> </a:t>
            </a:r>
            <a:endParaRPr lang="es-ES" sz="2000" dirty="0">
              <a:latin typeface="Calibri" pitchFamily="34" charset="0"/>
            </a:endParaRPr>
          </a:p>
        </p:txBody>
      </p:sp>
      <p:sp>
        <p:nvSpPr>
          <p:cNvPr id="64524" name="13 Rectángulo"/>
          <p:cNvSpPr>
            <a:spLocks noChangeArrowheads="1"/>
          </p:cNvSpPr>
          <p:nvPr/>
        </p:nvSpPr>
        <p:spPr bwMode="auto">
          <a:xfrm>
            <a:off x="468313" y="2559947"/>
            <a:ext cx="1368871" cy="400110"/>
          </a:xfrm>
          <a:prstGeom prst="rect">
            <a:avLst/>
          </a:prstGeom>
          <a:noFill/>
          <a:ln w="9525">
            <a:noFill/>
            <a:miter lim="800000"/>
            <a:headEnd/>
            <a:tailEnd/>
          </a:ln>
        </p:spPr>
        <p:txBody>
          <a:bodyPr wrap="square">
            <a:spAutoFit/>
          </a:bodyPr>
          <a:lstStyle/>
          <a:p>
            <a:r>
              <a:rPr lang="es-ES" sz="2000" dirty="0" err="1">
                <a:latin typeface="Calibri" pitchFamily="34" charset="0"/>
              </a:rPr>
              <a:t>dF</a:t>
            </a:r>
            <a:r>
              <a:rPr lang="es-ES" sz="2000" dirty="0">
                <a:latin typeface="Calibri" pitchFamily="34" charset="0"/>
              </a:rPr>
              <a:t> = p </a:t>
            </a:r>
            <a:r>
              <a:rPr lang="es-ES" sz="2000" dirty="0" err="1">
                <a:latin typeface="Calibri" pitchFamily="34" charset="0"/>
              </a:rPr>
              <a:t>dA</a:t>
            </a:r>
            <a:r>
              <a:rPr lang="es-ES" sz="2000" dirty="0">
                <a:latin typeface="Calibri" pitchFamily="34" charset="0"/>
              </a:rPr>
              <a:t> </a:t>
            </a:r>
          </a:p>
        </p:txBody>
      </p:sp>
      <p:sp>
        <p:nvSpPr>
          <p:cNvPr id="13" name="12 Marcador de número de diapositiva"/>
          <p:cNvSpPr>
            <a:spLocks noGrp="1"/>
          </p:cNvSpPr>
          <p:nvPr>
            <p:ph type="sldNum" sz="quarter" idx="12"/>
          </p:nvPr>
        </p:nvSpPr>
        <p:spPr/>
        <p:txBody>
          <a:bodyPr/>
          <a:lstStyle/>
          <a:p>
            <a:pPr>
              <a:defRPr/>
            </a:pPr>
            <a:fld id="{8C5B98BF-A16B-41F7-93AD-6565B65105D1}" type="slidenum">
              <a:rPr lang="es-ES" smtClean="0"/>
              <a:pPr>
                <a:defRPr/>
              </a:pPr>
              <a:t>7</a:t>
            </a:fld>
            <a:endParaRPr lang="es-ES"/>
          </a:p>
        </p:txBody>
      </p:sp>
      <p:sp>
        <p:nvSpPr>
          <p:cNvPr id="16"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17" name="16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18" name="17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sp>
        <p:nvSpPr>
          <p:cNvPr id="14" name="5 CuadroTexto"/>
          <p:cNvSpPr txBox="1">
            <a:spLocks noChangeArrowheads="1"/>
          </p:cNvSpPr>
          <p:nvPr/>
        </p:nvSpPr>
        <p:spPr bwMode="auto">
          <a:xfrm>
            <a:off x="468313" y="1594196"/>
            <a:ext cx="8331200" cy="338554"/>
          </a:xfrm>
          <a:prstGeom prst="rect">
            <a:avLst/>
          </a:prstGeom>
          <a:noFill/>
          <a:ln w="9525">
            <a:noFill/>
            <a:miter lim="800000"/>
            <a:headEnd/>
            <a:tailEnd/>
          </a:ln>
        </p:spPr>
        <p:txBody>
          <a:bodyPr>
            <a:spAutoFit/>
          </a:bodyPr>
          <a:lstStyle/>
          <a:p>
            <a:pPr algn="just"/>
            <a:r>
              <a:rPr lang="es-ES" sz="1600" dirty="0" smtClean="0">
                <a:latin typeface="Calibri" pitchFamily="34" charset="0"/>
              </a:rPr>
              <a:t>Sea P un punto en el seno de un fluido y O un punto infinitamente próximo a él</a:t>
            </a:r>
            <a:endParaRPr lang="es-ES" sz="1600" dirty="0">
              <a:latin typeface="Calibri" pitchFamily="34" charset="0"/>
            </a:endParaRPr>
          </a:p>
        </p:txBody>
      </p:sp>
      <p:sp>
        <p:nvSpPr>
          <p:cNvPr id="15" name="5 CuadroTexto"/>
          <p:cNvSpPr txBox="1">
            <a:spLocks noChangeArrowheads="1"/>
          </p:cNvSpPr>
          <p:nvPr/>
        </p:nvSpPr>
        <p:spPr bwMode="auto">
          <a:xfrm>
            <a:off x="1801258" y="2621503"/>
            <a:ext cx="2987337" cy="338554"/>
          </a:xfrm>
          <a:prstGeom prst="rect">
            <a:avLst/>
          </a:prstGeom>
          <a:noFill/>
          <a:ln w="9525">
            <a:noFill/>
            <a:miter lim="800000"/>
            <a:headEnd/>
            <a:tailEnd/>
          </a:ln>
        </p:spPr>
        <p:txBody>
          <a:bodyPr wrap="square">
            <a:spAutoFit/>
          </a:bodyPr>
          <a:lstStyle/>
          <a:p>
            <a:pPr algn="just"/>
            <a:r>
              <a:rPr lang="es-ES" sz="1600" dirty="0" smtClean="0">
                <a:latin typeface="Calibri" pitchFamily="34" charset="0"/>
              </a:rPr>
              <a:t>Fuerza en ABC, de componentes: </a:t>
            </a:r>
            <a:endParaRPr lang="es-ES" sz="1600" dirty="0">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9" name="6 Rectángulo"/>
          <p:cNvSpPr>
            <a:spLocks noChangeArrowheads="1"/>
          </p:cNvSpPr>
          <p:nvPr/>
        </p:nvSpPr>
        <p:spPr bwMode="auto">
          <a:xfrm>
            <a:off x="578223" y="5488776"/>
            <a:ext cx="4569841" cy="892552"/>
          </a:xfrm>
          <a:prstGeom prst="rect">
            <a:avLst/>
          </a:prstGeom>
          <a:noFill/>
          <a:ln w="9525">
            <a:noFill/>
            <a:miter lim="800000"/>
            <a:headEnd/>
            <a:tailEnd/>
          </a:ln>
        </p:spPr>
        <p:txBody>
          <a:bodyPr wrap="none">
            <a:spAutoFit/>
          </a:bodyPr>
          <a:lstStyle/>
          <a:p>
            <a:r>
              <a:rPr lang="es-ES" sz="1600" dirty="0" smtClean="0">
                <a:latin typeface="Calibri" pitchFamily="34" charset="0"/>
              </a:rPr>
              <a:t>La </a:t>
            </a:r>
            <a:r>
              <a:rPr lang="es-ES" sz="1600" dirty="0">
                <a:latin typeface="Calibri" pitchFamily="34" charset="0"/>
              </a:rPr>
              <a:t>expresión de la fuerza en función de la presión es</a:t>
            </a:r>
            <a:r>
              <a:rPr lang="es-ES" sz="1600" dirty="0" smtClean="0">
                <a:latin typeface="Calibri" pitchFamily="34" charset="0"/>
              </a:rPr>
              <a:t>:</a:t>
            </a:r>
          </a:p>
          <a:p>
            <a:endParaRPr lang="es-ES" sz="1600" dirty="0" smtClean="0">
              <a:latin typeface="Calibri" pitchFamily="34" charset="0"/>
            </a:endParaRPr>
          </a:p>
          <a:p>
            <a:r>
              <a:rPr lang="es-ES" sz="1600" dirty="0" smtClean="0">
                <a:latin typeface="Calibri" pitchFamily="34" charset="0"/>
              </a:rPr>
              <a:t>		</a:t>
            </a:r>
            <a:r>
              <a:rPr lang="es-ES" sz="2000" dirty="0" err="1" smtClean="0">
                <a:latin typeface="Calibri" pitchFamily="34" charset="0"/>
              </a:rPr>
              <a:t>dF</a:t>
            </a:r>
            <a:r>
              <a:rPr lang="es-ES" sz="2000" dirty="0" smtClean="0">
                <a:latin typeface="Calibri" pitchFamily="34" charset="0"/>
              </a:rPr>
              <a:t> = p </a:t>
            </a:r>
            <a:r>
              <a:rPr lang="es-ES" sz="2000" dirty="0" err="1" smtClean="0">
                <a:latin typeface="Calibri" pitchFamily="34" charset="0"/>
              </a:rPr>
              <a:t>dA</a:t>
            </a:r>
            <a:r>
              <a:rPr lang="es-ES" sz="2000" dirty="0" smtClean="0">
                <a:latin typeface="Calibri" pitchFamily="34" charset="0"/>
              </a:rPr>
              <a:t> = p </a:t>
            </a:r>
            <a:r>
              <a:rPr lang="es-ES" sz="2000" dirty="0" err="1" smtClean="0">
                <a:latin typeface="Calibri" pitchFamily="34" charset="0"/>
              </a:rPr>
              <a:t>dA</a:t>
            </a:r>
            <a:r>
              <a:rPr lang="es-ES" sz="2000" dirty="0" smtClean="0">
                <a:latin typeface="Calibri" pitchFamily="34" charset="0"/>
              </a:rPr>
              <a:t> </a:t>
            </a:r>
            <a:r>
              <a:rPr lang="es-ES" sz="2000" b="1" i="1" dirty="0" smtClean="0">
                <a:latin typeface="Calibri" pitchFamily="34" charset="0"/>
              </a:rPr>
              <a:t>n</a:t>
            </a:r>
            <a:r>
              <a:rPr lang="es-ES" sz="2000" dirty="0" smtClean="0">
                <a:latin typeface="Calibri" pitchFamily="34" charset="0"/>
              </a:rPr>
              <a:t> </a:t>
            </a:r>
            <a:endParaRPr lang="es-ES" sz="2000" dirty="0">
              <a:latin typeface="Calibri" pitchFamily="34" charset="0"/>
            </a:endParaRPr>
          </a:p>
        </p:txBody>
      </p:sp>
      <p:sp>
        <p:nvSpPr>
          <p:cNvPr id="64520" name="7 Rectángulo"/>
          <p:cNvSpPr>
            <a:spLocks noChangeArrowheads="1"/>
          </p:cNvSpPr>
          <p:nvPr/>
        </p:nvSpPr>
        <p:spPr bwMode="auto">
          <a:xfrm>
            <a:off x="5514746" y="5267604"/>
            <a:ext cx="2441630" cy="369332"/>
          </a:xfrm>
          <a:prstGeom prst="rect">
            <a:avLst/>
          </a:prstGeom>
          <a:noFill/>
          <a:ln w="9525">
            <a:noFill/>
            <a:miter lim="800000"/>
            <a:headEnd/>
            <a:tailEnd/>
          </a:ln>
        </p:spPr>
        <p:txBody>
          <a:bodyPr wrap="none">
            <a:spAutoFit/>
          </a:bodyPr>
          <a:lstStyle/>
          <a:p>
            <a:r>
              <a:rPr lang="es-ES" sz="1600" dirty="0">
                <a:latin typeface="Calibri" pitchFamily="34" charset="0"/>
              </a:rPr>
              <a:t>Siendo </a:t>
            </a:r>
            <a:r>
              <a:rPr lang="es-ES" b="1" i="1" dirty="0">
                <a:latin typeface="Calibri" pitchFamily="34" charset="0"/>
              </a:rPr>
              <a:t>n</a:t>
            </a:r>
            <a:r>
              <a:rPr lang="es-ES" sz="1600" dirty="0">
                <a:latin typeface="Calibri" pitchFamily="34" charset="0"/>
              </a:rPr>
              <a:t> el vector unitario.</a:t>
            </a:r>
          </a:p>
        </p:txBody>
      </p:sp>
      <p:pic>
        <p:nvPicPr>
          <p:cNvPr id="64521" name="Picture 5"/>
          <p:cNvPicPr>
            <a:picLocks noChangeAspect="1" noChangeArrowheads="1"/>
          </p:cNvPicPr>
          <p:nvPr/>
        </p:nvPicPr>
        <p:blipFill>
          <a:blip r:embed="rId3" cstate="print"/>
          <a:srcRect/>
          <a:stretch>
            <a:fillRect/>
          </a:stretch>
        </p:blipFill>
        <p:spPr bwMode="auto">
          <a:xfrm>
            <a:off x="5726702" y="1628775"/>
            <a:ext cx="3669834" cy="3240385"/>
          </a:xfrm>
          <a:prstGeom prst="rect">
            <a:avLst/>
          </a:prstGeom>
          <a:noFill/>
          <a:ln w="9525">
            <a:noFill/>
            <a:miter lim="800000"/>
            <a:headEnd/>
            <a:tailEnd/>
          </a:ln>
        </p:spPr>
      </p:pic>
      <p:sp>
        <p:nvSpPr>
          <p:cNvPr id="64522" name="Rectangle 7"/>
          <p:cNvSpPr>
            <a:spLocks noChangeArrowheads="1"/>
          </p:cNvSpPr>
          <p:nvPr/>
        </p:nvSpPr>
        <p:spPr bwMode="auto">
          <a:xfrm>
            <a:off x="539750" y="4669105"/>
            <a:ext cx="1814920" cy="400110"/>
          </a:xfrm>
          <a:prstGeom prst="rect">
            <a:avLst/>
          </a:prstGeom>
          <a:noFill/>
          <a:ln w="9525">
            <a:noFill/>
            <a:miter lim="800000"/>
            <a:headEnd/>
            <a:tailEnd/>
          </a:ln>
        </p:spPr>
        <p:txBody>
          <a:bodyPr wrap="none" anchor="ctr">
            <a:spAutoFit/>
          </a:bodyPr>
          <a:lstStyle/>
          <a:p>
            <a:pPr algn="ctr"/>
            <a:r>
              <a:rPr lang="es-ES" sz="2000" dirty="0">
                <a:latin typeface="Calibri" pitchFamily="34" charset="0"/>
                <a:ea typeface="Times New Roman" pitchFamily="18" charset="0"/>
                <a:cs typeface="Souvenir. Light. Italic. B T 01" charset="0"/>
              </a:rPr>
              <a:t>p = p</a:t>
            </a:r>
            <a:r>
              <a:rPr lang="es-ES" sz="2000" baseline="-25000" dirty="0">
                <a:latin typeface="Calibri" pitchFamily="34" charset="0"/>
                <a:ea typeface="Times New Roman" pitchFamily="18" charset="0"/>
                <a:cs typeface="Souvenir. Light. Italic. B T 01" charset="0"/>
              </a:rPr>
              <a:t>1</a:t>
            </a:r>
            <a:r>
              <a:rPr lang="es-ES" sz="2000" dirty="0">
                <a:latin typeface="Calibri" pitchFamily="34" charset="0"/>
                <a:ea typeface="Times New Roman" pitchFamily="18" charset="0"/>
                <a:cs typeface="Souvenir. Light. Italic. B T 01" charset="0"/>
              </a:rPr>
              <a:t> = </a:t>
            </a:r>
            <a:r>
              <a:rPr lang="es-ES" sz="2000" dirty="0" smtClean="0">
                <a:latin typeface="Calibri" pitchFamily="34" charset="0"/>
                <a:ea typeface="Times New Roman" pitchFamily="18" charset="0"/>
                <a:cs typeface="Souvenir. Light. Italic. B T 01" charset="0"/>
              </a:rPr>
              <a:t>p</a:t>
            </a:r>
            <a:r>
              <a:rPr lang="es-ES" sz="2000" baseline="-25000" dirty="0" smtClean="0">
                <a:latin typeface="Calibri" pitchFamily="34" charset="0"/>
                <a:ea typeface="Times New Roman" pitchFamily="18" charset="0"/>
                <a:cs typeface="Souvenir. Light. Italic. B T 01" charset="0"/>
              </a:rPr>
              <a:t>2</a:t>
            </a:r>
            <a:r>
              <a:rPr lang="es-ES" sz="2000" dirty="0" smtClean="0">
                <a:latin typeface="Calibri" pitchFamily="34" charset="0"/>
                <a:ea typeface="Times New Roman" pitchFamily="18" charset="0"/>
                <a:cs typeface="Souvenir. Light. Italic. B T 01" charset="0"/>
              </a:rPr>
              <a:t> </a:t>
            </a:r>
            <a:r>
              <a:rPr lang="es-ES" sz="2000" dirty="0">
                <a:latin typeface="Calibri" pitchFamily="34" charset="0"/>
                <a:ea typeface="Times New Roman" pitchFamily="18" charset="0"/>
                <a:cs typeface="Souvenir. Light. Italic. B T 01" charset="0"/>
              </a:rPr>
              <a:t>= </a:t>
            </a:r>
            <a:r>
              <a:rPr lang="es-ES" sz="2000" dirty="0" smtClean="0">
                <a:latin typeface="Calibri" pitchFamily="34" charset="0"/>
                <a:ea typeface="Times New Roman" pitchFamily="18" charset="0"/>
                <a:cs typeface="Souvenir. Light. Italic. B T 01" charset="0"/>
              </a:rPr>
              <a:t>p</a:t>
            </a:r>
            <a:r>
              <a:rPr lang="es-ES" sz="2000" baseline="-25000" dirty="0" smtClean="0">
                <a:latin typeface="Calibri" pitchFamily="34" charset="0"/>
                <a:ea typeface="Times New Roman" pitchFamily="18" charset="0"/>
                <a:cs typeface="Souvenir. Light. Italic. B T 01" charset="0"/>
              </a:rPr>
              <a:t>3</a:t>
            </a:r>
            <a:r>
              <a:rPr lang="es-ES" sz="2000" dirty="0" smtClean="0">
                <a:latin typeface="Calibri" pitchFamily="34" charset="0"/>
                <a:ea typeface="Times New Roman" pitchFamily="18" charset="0"/>
                <a:cs typeface="Souvenir. Light. Italic. B T 01" charset="0"/>
              </a:rPr>
              <a:t> </a:t>
            </a:r>
            <a:endParaRPr lang="es-ES" sz="2000" dirty="0">
              <a:latin typeface="Calibri" pitchFamily="34" charset="0"/>
              <a:ea typeface="Times New Roman" pitchFamily="18" charset="0"/>
              <a:cs typeface="Souvenir. Light. Italic. B T 01" charset="0"/>
            </a:endParaRPr>
          </a:p>
        </p:txBody>
      </p:sp>
      <p:sp>
        <p:nvSpPr>
          <p:cNvPr id="64525" name="14 Rectángulo"/>
          <p:cNvSpPr>
            <a:spLocks noChangeArrowheads="1"/>
          </p:cNvSpPr>
          <p:nvPr/>
        </p:nvSpPr>
        <p:spPr bwMode="auto">
          <a:xfrm>
            <a:off x="539750" y="3500438"/>
            <a:ext cx="7416626" cy="1015663"/>
          </a:xfrm>
          <a:prstGeom prst="rect">
            <a:avLst/>
          </a:prstGeom>
          <a:noFill/>
          <a:ln w="9525">
            <a:noFill/>
            <a:miter lim="800000"/>
            <a:headEnd/>
            <a:tailEnd/>
          </a:ln>
        </p:spPr>
        <p:txBody>
          <a:bodyPr wrap="square">
            <a:spAutoFit/>
          </a:bodyPr>
          <a:lstStyle/>
          <a:p>
            <a:r>
              <a:rPr lang="es-ES" sz="2000" dirty="0">
                <a:latin typeface="Calibri" pitchFamily="34" charset="0"/>
                <a:ea typeface="Times New Roman" pitchFamily="18" charset="0"/>
                <a:cs typeface="Times. New. Roman 0150"/>
              </a:rPr>
              <a:t>-</a:t>
            </a:r>
            <a:r>
              <a:rPr lang="es-ES" sz="2000" dirty="0">
                <a:latin typeface="Calibri" pitchFamily="34" charset="0"/>
                <a:ea typeface="Times New Roman" pitchFamily="18" charset="0"/>
                <a:cs typeface="Souvenir. Light. Italic. B T 01" charset="0"/>
              </a:rPr>
              <a:t>p </a:t>
            </a:r>
            <a:r>
              <a:rPr lang="es-ES" sz="2000" dirty="0" err="1">
                <a:latin typeface="Calibri" pitchFamily="34" charset="0"/>
                <a:ea typeface="Times New Roman" pitchFamily="18" charset="0"/>
                <a:cs typeface="Souvenir. Light. Italic. B T 01" charset="0"/>
              </a:rPr>
              <a:t>dA</a:t>
            </a:r>
            <a:r>
              <a:rPr lang="es-ES" sz="2000" dirty="0">
                <a:latin typeface="Calibri" pitchFamily="34" charset="0"/>
                <a:ea typeface="Times New Roman" pitchFamily="18" charset="0"/>
                <a:cs typeface="Souvenir. Light. Italic. B T 01" charset="0"/>
              </a:rPr>
              <a:t> </a:t>
            </a:r>
            <a:r>
              <a:rPr lang="es-ES" sz="2000" dirty="0" err="1">
                <a:latin typeface="Calibri" pitchFamily="34" charset="0"/>
                <a:ea typeface="Times New Roman" pitchFamily="18" charset="0"/>
                <a:cs typeface="Souvenir. Light. B T 0150"/>
              </a:rPr>
              <a:t>cos</a:t>
            </a:r>
            <a:r>
              <a:rPr lang="es-ES" sz="2000" dirty="0">
                <a:latin typeface="Calibri" pitchFamily="34" charset="0"/>
                <a:ea typeface="Times New Roman" pitchFamily="18" charset="0"/>
                <a:cs typeface="Souvenir. Light. B T 0150"/>
              </a:rPr>
              <a:t> α</a:t>
            </a:r>
            <a:r>
              <a:rPr lang="es-ES" sz="2000" dirty="0">
                <a:latin typeface="Calibri" pitchFamily="34" charset="0"/>
                <a:ea typeface="Times New Roman" pitchFamily="18" charset="0"/>
                <a:cs typeface="Math" charset="0"/>
              </a:rPr>
              <a:t> </a:t>
            </a:r>
            <a:r>
              <a:rPr lang="es-ES" sz="2000" dirty="0" smtClean="0">
                <a:latin typeface="Calibri" pitchFamily="34" charset="0"/>
              </a:rPr>
              <a:t>+ </a:t>
            </a:r>
            <a:r>
              <a:rPr lang="es-ES" sz="2000" dirty="0">
                <a:latin typeface="Calibri" pitchFamily="34" charset="0"/>
              </a:rPr>
              <a:t>p</a:t>
            </a:r>
            <a:r>
              <a:rPr lang="es-ES" sz="2000" baseline="-25000" dirty="0">
                <a:latin typeface="Calibri" pitchFamily="34" charset="0"/>
              </a:rPr>
              <a:t>1 </a:t>
            </a:r>
            <a:r>
              <a:rPr lang="es-ES" sz="2000" dirty="0">
                <a:latin typeface="Calibri" pitchFamily="34" charset="0"/>
              </a:rPr>
              <a:t>dA</a:t>
            </a:r>
            <a:r>
              <a:rPr lang="es-ES" sz="2000" baseline="-25000" dirty="0">
                <a:latin typeface="Calibri" pitchFamily="34" charset="0"/>
              </a:rPr>
              <a:t>1 </a:t>
            </a:r>
            <a:r>
              <a:rPr lang="es-ES" sz="2000" dirty="0">
                <a:latin typeface="Calibri" pitchFamily="34" charset="0"/>
              </a:rPr>
              <a:t>= 0 ; </a:t>
            </a:r>
            <a:r>
              <a:rPr lang="es-ES" sz="2000" dirty="0" smtClean="0">
                <a:latin typeface="Calibri" pitchFamily="34" charset="0"/>
              </a:rPr>
              <a:t>dA</a:t>
            </a:r>
            <a:r>
              <a:rPr lang="es-ES" sz="2000" baseline="-25000" dirty="0" smtClean="0">
                <a:latin typeface="Calibri" pitchFamily="34" charset="0"/>
              </a:rPr>
              <a:t>1 </a:t>
            </a:r>
            <a:r>
              <a:rPr lang="es-ES" sz="2000" dirty="0" smtClean="0">
                <a:latin typeface="Calibri" pitchFamily="34" charset="0"/>
              </a:rPr>
              <a:t>= </a:t>
            </a:r>
            <a:r>
              <a:rPr lang="es-ES" sz="2000" dirty="0" err="1" smtClean="0">
                <a:latin typeface="Calibri" pitchFamily="34" charset="0"/>
              </a:rPr>
              <a:t>dA</a:t>
            </a:r>
            <a:r>
              <a:rPr lang="es-ES" sz="2000" dirty="0">
                <a:latin typeface="Calibri" pitchFamily="34" charset="0"/>
                <a:ea typeface="Times New Roman" pitchFamily="18" charset="0"/>
                <a:cs typeface="Souvenir. Light. B T 0150"/>
              </a:rPr>
              <a:t> </a:t>
            </a:r>
            <a:r>
              <a:rPr lang="es-ES" sz="2000" dirty="0" err="1">
                <a:latin typeface="Calibri" pitchFamily="34" charset="0"/>
                <a:ea typeface="Times New Roman" pitchFamily="18" charset="0"/>
                <a:cs typeface="Souvenir. Light. B T 0150"/>
              </a:rPr>
              <a:t>cos</a:t>
            </a:r>
            <a:r>
              <a:rPr lang="es-ES" sz="2000" dirty="0">
                <a:latin typeface="Calibri" pitchFamily="34" charset="0"/>
                <a:ea typeface="Times New Roman" pitchFamily="18" charset="0"/>
                <a:cs typeface="Souvenir. Light. B T 0150"/>
              </a:rPr>
              <a:t> α</a:t>
            </a:r>
            <a:r>
              <a:rPr lang="es-ES" sz="2000" dirty="0" smtClean="0">
                <a:latin typeface="Calibri" pitchFamily="34" charset="0"/>
              </a:rPr>
              <a:t> </a:t>
            </a:r>
          </a:p>
          <a:p>
            <a:r>
              <a:rPr lang="es-ES" sz="2000" dirty="0">
                <a:latin typeface="Calibri" pitchFamily="34" charset="0"/>
                <a:ea typeface="Times New Roman" pitchFamily="18" charset="0"/>
                <a:cs typeface="Times. New. Roman 0150"/>
              </a:rPr>
              <a:t>-</a:t>
            </a:r>
            <a:r>
              <a:rPr lang="es-ES" sz="2000" dirty="0">
                <a:latin typeface="Calibri" pitchFamily="34" charset="0"/>
                <a:ea typeface="Times New Roman" pitchFamily="18" charset="0"/>
                <a:cs typeface="Souvenir. Light. Italic. B T 01" charset="0"/>
              </a:rPr>
              <a:t>p </a:t>
            </a:r>
            <a:r>
              <a:rPr lang="es-ES" sz="2000" dirty="0" err="1">
                <a:latin typeface="Calibri" pitchFamily="34" charset="0"/>
                <a:ea typeface="Times New Roman" pitchFamily="18" charset="0"/>
                <a:cs typeface="Souvenir. Light. Italic. B T 01" charset="0"/>
              </a:rPr>
              <a:t>dA</a:t>
            </a:r>
            <a:r>
              <a:rPr lang="es-ES" sz="2000" dirty="0">
                <a:latin typeface="Calibri" pitchFamily="34" charset="0"/>
                <a:ea typeface="Times New Roman" pitchFamily="18" charset="0"/>
                <a:cs typeface="Souvenir. Light. Italic. B T 01" charset="0"/>
              </a:rPr>
              <a:t> </a:t>
            </a:r>
            <a:r>
              <a:rPr lang="es-ES" sz="2000" dirty="0" err="1">
                <a:latin typeface="Calibri" pitchFamily="34" charset="0"/>
                <a:ea typeface="Times New Roman" pitchFamily="18" charset="0"/>
                <a:cs typeface="Souvenir. Light. B T 0150"/>
              </a:rPr>
              <a:t>cos</a:t>
            </a:r>
            <a:r>
              <a:rPr lang="es-ES" sz="2000" dirty="0">
                <a:latin typeface="Calibri" pitchFamily="34" charset="0"/>
                <a:ea typeface="Times New Roman" pitchFamily="18" charset="0"/>
                <a:cs typeface="Souvenir. Light. B T 0150"/>
              </a:rPr>
              <a:t> β </a:t>
            </a:r>
            <a:r>
              <a:rPr lang="es-ES" sz="2000" dirty="0" smtClean="0">
                <a:latin typeface="Calibri" pitchFamily="34" charset="0"/>
              </a:rPr>
              <a:t>+ </a:t>
            </a:r>
            <a:r>
              <a:rPr lang="es-ES" sz="2000" dirty="0">
                <a:latin typeface="Calibri" pitchFamily="34" charset="0"/>
              </a:rPr>
              <a:t>p</a:t>
            </a:r>
            <a:r>
              <a:rPr lang="es-ES" sz="2000" baseline="-25000" dirty="0">
                <a:latin typeface="Calibri" pitchFamily="34" charset="0"/>
              </a:rPr>
              <a:t>2 </a:t>
            </a:r>
            <a:r>
              <a:rPr lang="es-ES" sz="2000" dirty="0">
                <a:latin typeface="Calibri" pitchFamily="34" charset="0"/>
              </a:rPr>
              <a:t>dA</a:t>
            </a:r>
            <a:r>
              <a:rPr lang="es-ES" sz="2000" baseline="-25000" dirty="0">
                <a:latin typeface="Calibri" pitchFamily="34" charset="0"/>
              </a:rPr>
              <a:t>2 </a:t>
            </a:r>
            <a:r>
              <a:rPr lang="es-ES" sz="2000" dirty="0">
                <a:latin typeface="Calibri" pitchFamily="34" charset="0"/>
              </a:rPr>
              <a:t>= 0 ; </a:t>
            </a:r>
            <a:r>
              <a:rPr lang="es-ES" sz="2000" dirty="0" smtClean="0">
                <a:latin typeface="Calibri" pitchFamily="34" charset="0"/>
              </a:rPr>
              <a:t>dA</a:t>
            </a:r>
            <a:r>
              <a:rPr lang="es-ES" sz="2000" baseline="-25000" dirty="0" smtClean="0">
                <a:latin typeface="Calibri" pitchFamily="34" charset="0"/>
              </a:rPr>
              <a:t>2 </a:t>
            </a:r>
            <a:r>
              <a:rPr lang="es-ES" sz="2000" dirty="0">
                <a:latin typeface="Calibri" pitchFamily="34" charset="0"/>
              </a:rPr>
              <a:t>= </a:t>
            </a:r>
            <a:r>
              <a:rPr lang="es-ES" sz="2000" dirty="0" err="1">
                <a:latin typeface="Calibri" pitchFamily="34" charset="0"/>
              </a:rPr>
              <a:t>dA</a:t>
            </a:r>
            <a:r>
              <a:rPr lang="es-ES" sz="2000" dirty="0">
                <a:latin typeface="Calibri" pitchFamily="34" charset="0"/>
                <a:ea typeface="Times New Roman" pitchFamily="18" charset="0"/>
                <a:cs typeface="Souvenir. Light. B T 0150"/>
              </a:rPr>
              <a:t> </a:t>
            </a:r>
            <a:r>
              <a:rPr lang="es-ES" sz="2000" dirty="0" err="1">
                <a:latin typeface="Calibri" pitchFamily="34" charset="0"/>
                <a:ea typeface="Times New Roman" pitchFamily="18" charset="0"/>
                <a:cs typeface="Souvenir. Light. B T 0150"/>
              </a:rPr>
              <a:t>cos</a:t>
            </a:r>
            <a:r>
              <a:rPr lang="es-ES" sz="2000" dirty="0">
                <a:latin typeface="Calibri" pitchFamily="34" charset="0"/>
                <a:ea typeface="Times New Roman" pitchFamily="18" charset="0"/>
                <a:cs typeface="Souvenir. Light. B T 0150"/>
              </a:rPr>
              <a:t> β</a:t>
            </a:r>
            <a:endParaRPr lang="es-ES" sz="2000" dirty="0" smtClean="0">
              <a:latin typeface="Calibri" pitchFamily="34" charset="0"/>
            </a:endParaRPr>
          </a:p>
          <a:p>
            <a:r>
              <a:rPr lang="es-ES" sz="2000" dirty="0">
                <a:latin typeface="Calibri" pitchFamily="34" charset="0"/>
                <a:ea typeface="Times New Roman" pitchFamily="18" charset="0"/>
                <a:cs typeface="Times. New. Roman 0150"/>
              </a:rPr>
              <a:t>-</a:t>
            </a:r>
            <a:r>
              <a:rPr lang="es-ES" sz="2000" dirty="0">
                <a:latin typeface="Calibri" pitchFamily="34" charset="0"/>
                <a:ea typeface="Times New Roman" pitchFamily="18" charset="0"/>
                <a:cs typeface="Souvenir. Light. Italic. B T 01" charset="0"/>
              </a:rPr>
              <a:t>p </a:t>
            </a:r>
            <a:r>
              <a:rPr lang="es-ES" sz="2000" dirty="0" err="1">
                <a:latin typeface="Calibri" pitchFamily="34" charset="0"/>
                <a:ea typeface="Times New Roman" pitchFamily="18" charset="0"/>
                <a:cs typeface="Souvenir. Light. Italic. B T 01" charset="0"/>
              </a:rPr>
              <a:t>dA</a:t>
            </a:r>
            <a:r>
              <a:rPr lang="es-ES" sz="2000" dirty="0">
                <a:latin typeface="Calibri" pitchFamily="34" charset="0"/>
                <a:ea typeface="Times New Roman" pitchFamily="18" charset="0"/>
                <a:cs typeface="Souvenir. Light. Italic. B T 01" charset="0"/>
              </a:rPr>
              <a:t> </a:t>
            </a:r>
            <a:r>
              <a:rPr lang="es-ES" sz="2000" dirty="0" err="1">
                <a:latin typeface="Calibri" pitchFamily="34" charset="0"/>
                <a:ea typeface="Times New Roman" pitchFamily="18" charset="0"/>
                <a:cs typeface="Souvenir. Light. B T 0150"/>
              </a:rPr>
              <a:t>cos</a:t>
            </a:r>
            <a:r>
              <a:rPr lang="es-ES" sz="2000" dirty="0">
                <a:latin typeface="Calibri" pitchFamily="34" charset="0"/>
                <a:ea typeface="Times New Roman" pitchFamily="18" charset="0"/>
                <a:cs typeface="Souvenir. Light. B T 0150"/>
              </a:rPr>
              <a:t> </a:t>
            </a:r>
            <a:r>
              <a:rPr lang="el-GR" sz="2000" dirty="0">
                <a:latin typeface="Calibri" pitchFamily="34" charset="0"/>
                <a:ea typeface="Times New Roman" pitchFamily="18" charset="0"/>
                <a:cs typeface="Math" charset="0"/>
              </a:rPr>
              <a:t>γ </a:t>
            </a:r>
            <a:r>
              <a:rPr lang="es-ES" sz="2000" dirty="0" smtClean="0">
                <a:latin typeface="Calibri" pitchFamily="34" charset="0"/>
              </a:rPr>
              <a:t>+ </a:t>
            </a:r>
            <a:r>
              <a:rPr lang="es-ES" sz="2000" dirty="0">
                <a:latin typeface="Calibri" pitchFamily="34" charset="0"/>
              </a:rPr>
              <a:t>p</a:t>
            </a:r>
            <a:r>
              <a:rPr lang="es-ES" sz="2000" baseline="-25000" dirty="0">
                <a:latin typeface="Calibri" pitchFamily="34" charset="0"/>
              </a:rPr>
              <a:t>3 </a:t>
            </a:r>
            <a:r>
              <a:rPr lang="es-ES" sz="2000" dirty="0">
                <a:latin typeface="Calibri" pitchFamily="34" charset="0"/>
              </a:rPr>
              <a:t>dA</a:t>
            </a:r>
            <a:r>
              <a:rPr lang="es-ES" sz="2000" baseline="-25000" dirty="0">
                <a:latin typeface="Calibri" pitchFamily="34" charset="0"/>
              </a:rPr>
              <a:t>3 </a:t>
            </a:r>
            <a:r>
              <a:rPr lang="es-ES" sz="2000" dirty="0">
                <a:latin typeface="Calibri" pitchFamily="34" charset="0"/>
              </a:rPr>
              <a:t>= 0 ; </a:t>
            </a:r>
            <a:r>
              <a:rPr lang="es-ES" sz="2000" dirty="0" smtClean="0">
                <a:latin typeface="Calibri" pitchFamily="34" charset="0"/>
              </a:rPr>
              <a:t>dA</a:t>
            </a:r>
            <a:r>
              <a:rPr lang="es-ES" sz="2000" baseline="-25000" dirty="0" smtClean="0">
                <a:latin typeface="Calibri" pitchFamily="34" charset="0"/>
              </a:rPr>
              <a:t>3 </a:t>
            </a:r>
            <a:r>
              <a:rPr lang="es-ES" sz="2000" dirty="0">
                <a:latin typeface="Calibri" pitchFamily="34" charset="0"/>
              </a:rPr>
              <a:t>= </a:t>
            </a:r>
            <a:r>
              <a:rPr lang="es-ES" sz="2000" dirty="0" err="1">
                <a:latin typeface="Calibri" pitchFamily="34" charset="0"/>
              </a:rPr>
              <a:t>dA</a:t>
            </a:r>
            <a:r>
              <a:rPr lang="es-ES" sz="2000" dirty="0">
                <a:latin typeface="Calibri" pitchFamily="34" charset="0"/>
                <a:ea typeface="Times New Roman" pitchFamily="18" charset="0"/>
                <a:cs typeface="Souvenir. Light. B T 0150"/>
              </a:rPr>
              <a:t> </a:t>
            </a:r>
            <a:r>
              <a:rPr lang="es-ES" sz="2000" dirty="0" err="1">
                <a:latin typeface="Calibri" pitchFamily="34" charset="0"/>
                <a:ea typeface="Times New Roman" pitchFamily="18" charset="0"/>
                <a:cs typeface="Souvenir. Light. B T 0150"/>
              </a:rPr>
              <a:t>cos</a:t>
            </a:r>
            <a:r>
              <a:rPr lang="es-ES" sz="2000" dirty="0">
                <a:latin typeface="Calibri" pitchFamily="34" charset="0"/>
                <a:ea typeface="Times New Roman" pitchFamily="18" charset="0"/>
                <a:cs typeface="Souvenir. Light. B T 0150"/>
              </a:rPr>
              <a:t> </a:t>
            </a:r>
            <a:r>
              <a:rPr lang="el-GR" sz="2000" dirty="0">
                <a:latin typeface="Calibri" pitchFamily="34" charset="0"/>
                <a:ea typeface="Times New Roman" pitchFamily="18" charset="0"/>
                <a:cs typeface="Math" charset="0"/>
              </a:rPr>
              <a:t>γ</a:t>
            </a:r>
            <a:endParaRPr lang="es-ES" sz="2000" dirty="0">
              <a:latin typeface="Calibri" pitchFamily="34" charset="0"/>
            </a:endParaRPr>
          </a:p>
        </p:txBody>
      </p:sp>
      <p:sp>
        <p:nvSpPr>
          <p:cNvPr id="13" name="12 Marcador de número de diapositiva"/>
          <p:cNvSpPr>
            <a:spLocks noGrp="1"/>
          </p:cNvSpPr>
          <p:nvPr>
            <p:ph type="sldNum" sz="quarter" idx="12"/>
          </p:nvPr>
        </p:nvSpPr>
        <p:spPr/>
        <p:txBody>
          <a:bodyPr/>
          <a:lstStyle/>
          <a:p>
            <a:pPr>
              <a:defRPr/>
            </a:pPr>
            <a:fld id="{8C5B98BF-A16B-41F7-93AD-6565B65105D1}" type="slidenum">
              <a:rPr lang="es-ES" smtClean="0"/>
              <a:pPr>
                <a:defRPr/>
              </a:pPr>
              <a:t>8</a:t>
            </a:fld>
            <a:endParaRPr lang="es-ES"/>
          </a:p>
        </p:txBody>
      </p:sp>
      <p:sp>
        <p:nvSpPr>
          <p:cNvPr id="16"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17" name="16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18" name="17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sp>
        <p:nvSpPr>
          <p:cNvPr id="14" name="5 CuadroTexto"/>
          <p:cNvSpPr txBox="1">
            <a:spLocks noChangeArrowheads="1"/>
          </p:cNvSpPr>
          <p:nvPr/>
        </p:nvSpPr>
        <p:spPr bwMode="auto">
          <a:xfrm>
            <a:off x="578223" y="2708920"/>
            <a:ext cx="3198021" cy="338554"/>
          </a:xfrm>
          <a:prstGeom prst="rect">
            <a:avLst/>
          </a:prstGeom>
          <a:noFill/>
          <a:ln w="9525">
            <a:noFill/>
            <a:miter lim="800000"/>
            <a:headEnd/>
            <a:tailEnd/>
          </a:ln>
        </p:spPr>
        <p:txBody>
          <a:bodyPr wrap="square">
            <a:spAutoFit/>
          </a:bodyPr>
          <a:lstStyle/>
          <a:p>
            <a:pPr algn="just"/>
            <a:r>
              <a:rPr lang="es-ES" sz="1600" dirty="0" smtClean="0">
                <a:latin typeface="Calibri" pitchFamily="34" charset="0"/>
              </a:rPr>
              <a:t>Las ecuaciones de equilibrio son: </a:t>
            </a:r>
            <a:endParaRPr lang="es-ES" sz="1600" dirty="0">
              <a:latin typeface="Calibri" pitchFamily="34" charset="0"/>
            </a:endParaRPr>
          </a:p>
        </p:txBody>
      </p:sp>
      <p:sp>
        <p:nvSpPr>
          <p:cNvPr id="19" name="14 Rectángulo"/>
          <p:cNvSpPr>
            <a:spLocks noChangeArrowheads="1"/>
          </p:cNvSpPr>
          <p:nvPr/>
        </p:nvSpPr>
        <p:spPr bwMode="auto">
          <a:xfrm>
            <a:off x="539750" y="1196752"/>
            <a:ext cx="7416626" cy="1015663"/>
          </a:xfrm>
          <a:prstGeom prst="rect">
            <a:avLst/>
          </a:prstGeom>
          <a:noFill/>
          <a:ln w="9525">
            <a:noFill/>
            <a:miter lim="800000"/>
            <a:headEnd/>
            <a:tailEnd/>
          </a:ln>
        </p:spPr>
        <p:txBody>
          <a:bodyPr wrap="square">
            <a:spAutoFit/>
          </a:bodyPr>
          <a:lstStyle/>
          <a:p>
            <a:r>
              <a:rPr lang="es-ES" sz="2000" dirty="0" smtClean="0">
                <a:latin typeface="Calibri" pitchFamily="34" charset="0"/>
              </a:rPr>
              <a:t>p</a:t>
            </a:r>
            <a:r>
              <a:rPr lang="es-ES" sz="2000" baseline="-25000" dirty="0" smtClean="0">
                <a:latin typeface="Calibri" pitchFamily="34" charset="0"/>
              </a:rPr>
              <a:t>1 </a:t>
            </a:r>
            <a:r>
              <a:rPr lang="es-ES" sz="2000" dirty="0" smtClean="0">
                <a:latin typeface="Calibri" pitchFamily="34" charset="0"/>
              </a:rPr>
              <a:t>dA</a:t>
            </a:r>
            <a:r>
              <a:rPr lang="es-ES" sz="2000" baseline="-25000" dirty="0" smtClean="0">
                <a:latin typeface="Calibri" pitchFamily="34" charset="0"/>
              </a:rPr>
              <a:t>1 </a:t>
            </a:r>
            <a:r>
              <a:rPr lang="es-ES" sz="2000" dirty="0" smtClean="0">
                <a:latin typeface="Calibri" pitchFamily="34" charset="0"/>
              </a:rPr>
              <a:t> es la fuerza ejercida sobre OBC</a:t>
            </a:r>
          </a:p>
          <a:p>
            <a:r>
              <a:rPr lang="es-ES" sz="2000" dirty="0" smtClean="0">
                <a:latin typeface="Calibri" pitchFamily="34" charset="0"/>
              </a:rPr>
              <a:t>p</a:t>
            </a:r>
            <a:r>
              <a:rPr lang="es-ES" sz="2000" baseline="-25000" dirty="0" smtClean="0">
                <a:latin typeface="Calibri" pitchFamily="34" charset="0"/>
              </a:rPr>
              <a:t>2 </a:t>
            </a:r>
            <a:r>
              <a:rPr lang="es-ES" sz="2000" dirty="0" smtClean="0">
                <a:latin typeface="Calibri" pitchFamily="34" charset="0"/>
              </a:rPr>
              <a:t>dA</a:t>
            </a:r>
            <a:r>
              <a:rPr lang="es-ES" sz="2000" baseline="-25000" dirty="0" smtClean="0">
                <a:latin typeface="Calibri" pitchFamily="34" charset="0"/>
              </a:rPr>
              <a:t>2   </a:t>
            </a:r>
            <a:r>
              <a:rPr lang="es-ES" sz="2000" dirty="0" smtClean="0">
                <a:latin typeface="Calibri" pitchFamily="34" charset="0"/>
              </a:rPr>
              <a:t>es </a:t>
            </a:r>
            <a:r>
              <a:rPr lang="es-ES" sz="2000" dirty="0">
                <a:latin typeface="Calibri" pitchFamily="34" charset="0"/>
              </a:rPr>
              <a:t>la fuerza ejercida sobre </a:t>
            </a:r>
            <a:r>
              <a:rPr lang="es-ES" sz="2000" dirty="0" smtClean="0">
                <a:latin typeface="Calibri" pitchFamily="34" charset="0"/>
              </a:rPr>
              <a:t>OAC</a:t>
            </a:r>
          </a:p>
          <a:p>
            <a:r>
              <a:rPr lang="es-ES" sz="2000" dirty="0" smtClean="0">
                <a:latin typeface="Calibri" pitchFamily="34" charset="0"/>
              </a:rPr>
              <a:t>p</a:t>
            </a:r>
            <a:r>
              <a:rPr lang="es-ES" sz="2000" baseline="-25000" dirty="0" smtClean="0">
                <a:latin typeface="Calibri" pitchFamily="34" charset="0"/>
              </a:rPr>
              <a:t>3 </a:t>
            </a:r>
            <a:r>
              <a:rPr lang="es-ES" sz="2000" dirty="0" smtClean="0">
                <a:latin typeface="Calibri" pitchFamily="34" charset="0"/>
              </a:rPr>
              <a:t>dA</a:t>
            </a:r>
            <a:r>
              <a:rPr lang="es-ES" sz="2000" baseline="-25000" dirty="0" smtClean="0">
                <a:latin typeface="Calibri" pitchFamily="34" charset="0"/>
              </a:rPr>
              <a:t>3   </a:t>
            </a:r>
            <a:r>
              <a:rPr lang="es-ES" sz="2000" dirty="0" smtClean="0">
                <a:latin typeface="Calibri" pitchFamily="34" charset="0"/>
              </a:rPr>
              <a:t>es </a:t>
            </a:r>
            <a:r>
              <a:rPr lang="es-ES" sz="2000" dirty="0">
                <a:latin typeface="Calibri" pitchFamily="34" charset="0"/>
              </a:rPr>
              <a:t>la fuerza ejercida sobre </a:t>
            </a:r>
            <a:r>
              <a:rPr lang="es-ES" sz="2000" dirty="0" smtClean="0">
                <a:latin typeface="Calibri" pitchFamily="34" charset="0"/>
              </a:rPr>
              <a:t>OAB</a:t>
            </a:r>
            <a:endParaRPr lang="es-ES" sz="2000" dirty="0">
              <a:latin typeface="Calibri" pitchFamily="34" charset="0"/>
            </a:endParaRPr>
          </a:p>
        </p:txBody>
      </p:sp>
    </p:spTree>
    <p:extLst>
      <p:ext uri="{BB962C8B-B14F-4D97-AF65-F5344CB8AC3E}">
        <p14:creationId xmlns:p14="http://schemas.microsoft.com/office/powerpoint/2010/main" val="5350444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7" name="5 CuadroTexto"/>
          <p:cNvSpPr txBox="1">
            <a:spLocks noChangeArrowheads="1"/>
          </p:cNvSpPr>
          <p:nvPr/>
        </p:nvSpPr>
        <p:spPr bwMode="auto">
          <a:xfrm>
            <a:off x="395536" y="1241465"/>
            <a:ext cx="8331200" cy="1323439"/>
          </a:xfrm>
          <a:prstGeom prst="rect">
            <a:avLst/>
          </a:prstGeom>
          <a:noFill/>
          <a:ln w="9525">
            <a:noFill/>
            <a:miter lim="800000"/>
            <a:headEnd/>
            <a:tailEnd/>
          </a:ln>
        </p:spPr>
        <p:txBody>
          <a:bodyPr>
            <a:spAutoFit/>
          </a:bodyPr>
          <a:lstStyle/>
          <a:p>
            <a:pPr algn="just"/>
            <a:r>
              <a:rPr lang="es-ES" sz="1600" b="1" u="sng" dirty="0" smtClean="0">
                <a:latin typeface="Calibri" pitchFamily="34" charset="0"/>
              </a:rPr>
              <a:t>FLUIDO PERFECTO</a:t>
            </a:r>
            <a:endParaRPr lang="es-ES" sz="1600" b="1" u="sng" dirty="0">
              <a:latin typeface="Calibri" pitchFamily="34" charset="0"/>
            </a:endParaRPr>
          </a:p>
          <a:p>
            <a:pPr algn="just"/>
            <a:r>
              <a:rPr lang="es-ES" sz="1600" dirty="0">
                <a:latin typeface="Calibri" pitchFamily="34" charset="0"/>
              </a:rPr>
              <a:t>Es el fluido en el que las fuerzas de cohesión las consideramos nulas y no tenemos en cuenta el movimiento térmico de sus partículas en su interior, en ellos «una de sus partes se puede desplazar en su propio seno, sin efectuar esfuerzo ni trabajo alguno, contra las fuerzas de cohesión». (CONDICIÓN DE PERFECTA MOVILIDAD). 			</a:t>
            </a:r>
          </a:p>
        </p:txBody>
      </p:sp>
      <p:graphicFrame>
        <p:nvGraphicFramePr>
          <p:cNvPr id="59394" name="Object 2"/>
          <p:cNvGraphicFramePr>
            <a:graphicFrameLocks noChangeAspect="1"/>
          </p:cNvGraphicFramePr>
          <p:nvPr/>
        </p:nvGraphicFramePr>
        <p:xfrm>
          <a:off x="3995738" y="1989138"/>
          <a:ext cx="200025" cy="200025"/>
        </p:xfrm>
        <a:graphic>
          <a:graphicData uri="http://schemas.openxmlformats.org/presentationml/2006/ole">
            <mc:AlternateContent xmlns:mc="http://schemas.openxmlformats.org/markup-compatibility/2006">
              <mc:Choice xmlns:v="urn:schemas-microsoft-com:vml" Requires="v">
                <p:oleObj spid="_x0000_s59498" name="Ecuación" r:id="rId4" imgW="75969" imgH="75969" progId="Equation.3">
                  <p:embed/>
                </p:oleObj>
              </mc:Choice>
              <mc:Fallback>
                <p:oleObj name="Ecuación" r:id="rId4" imgW="75969" imgH="75969" progId="Equation.3">
                  <p:embed/>
                  <p:pic>
                    <p:nvPicPr>
                      <p:cNvPr id="0" name="Picture 24"/>
                      <p:cNvPicPr>
                        <a:picLocks noChangeAspect="1" noChangeArrowheads="1"/>
                      </p:cNvPicPr>
                      <p:nvPr/>
                    </p:nvPicPr>
                    <p:blipFill>
                      <a:blip r:embed="rId5">
                        <a:lum bright="100000" contrast="100000"/>
                        <a:extLst>
                          <a:ext uri="{28A0092B-C50C-407E-A947-70E740481C1C}">
                            <a14:useLocalDpi xmlns:a14="http://schemas.microsoft.com/office/drawing/2010/main" val="0"/>
                          </a:ext>
                        </a:extLst>
                      </a:blip>
                      <a:srcRect/>
                      <a:stretch>
                        <a:fillRect/>
                      </a:stretch>
                    </p:blipFill>
                    <p:spPr bwMode="auto">
                      <a:xfrm>
                        <a:off x="3995738" y="1989138"/>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graphicFrame>
        <p:nvGraphicFramePr>
          <p:cNvPr id="59395" name="Object 3"/>
          <p:cNvGraphicFramePr>
            <a:graphicFrameLocks noChangeAspect="1"/>
          </p:cNvGraphicFramePr>
          <p:nvPr/>
        </p:nvGraphicFramePr>
        <p:xfrm>
          <a:off x="4087813" y="2047875"/>
          <a:ext cx="320675" cy="609600"/>
        </p:xfrm>
        <a:graphic>
          <a:graphicData uri="http://schemas.openxmlformats.org/presentationml/2006/ole">
            <mc:AlternateContent xmlns:mc="http://schemas.openxmlformats.org/markup-compatibility/2006">
              <mc:Choice xmlns:v="urn:schemas-microsoft-com:vml" Requires="v">
                <p:oleObj spid="_x0000_s59499" name="Ecuación" r:id="rId6" imgW="139579" imgH="266469" progId="Equation.3">
                  <p:embed/>
                </p:oleObj>
              </mc:Choice>
              <mc:Fallback>
                <p:oleObj name="Ecuación" r:id="rId6" imgW="139579" imgH="266469" progId="Equation.3">
                  <p:embed/>
                  <p:pic>
                    <p:nvPicPr>
                      <p:cNvPr id="0" name="Picture 25"/>
                      <p:cNvPicPr>
                        <a:picLocks noChangeAspect="1" noChangeArrowheads="1"/>
                      </p:cNvPicPr>
                      <p:nvPr/>
                    </p:nvPicPr>
                    <p:blipFill>
                      <a:blip r:embed="rId7">
                        <a:lum bright="100000" contrast="100000"/>
                        <a:extLst>
                          <a:ext uri="{28A0092B-C50C-407E-A947-70E740481C1C}">
                            <a14:useLocalDpi xmlns:a14="http://schemas.microsoft.com/office/drawing/2010/main" val="0"/>
                          </a:ext>
                        </a:extLst>
                      </a:blip>
                      <a:srcRect/>
                      <a:stretch>
                        <a:fillRect/>
                      </a:stretch>
                    </p:blipFill>
                    <p:spPr bwMode="auto">
                      <a:xfrm>
                        <a:off x="4087813" y="2047875"/>
                        <a:ext cx="3206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sp>
        <p:nvSpPr>
          <p:cNvPr id="59398" name="6 Rectángulo"/>
          <p:cNvSpPr>
            <a:spLocks noChangeArrowheads="1"/>
          </p:cNvSpPr>
          <p:nvPr/>
        </p:nvSpPr>
        <p:spPr bwMode="auto">
          <a:xfrm>
            <a:off x="395536" y="5334307"/>
            <a:ext cx="8496300" cy="830997"/>
          </a:xfrm>
          <a:prstGeom prst="rect">
            <a:avLst/>
          </a:prstGeom>
          <a:noFill/>
          <a:ln w="9525">
            <a:noFill/>
            <a:miter lim="800000"/>
            <a:headEnd/>
            <a:tailEnd/>
          </a:ln>
        </p:spPr>
        <p:txBody>
          <a:bodyPr>
            <a:spAutoFit/>
          </a:bodyPr>
          <a:lstStyle/>
          <a:p>
            <a:pPr algn="just"/>
            <a:r>
              <a:rPr lang="es-ES" sz="1600" b="1" u="sng" dirty="0" smtClean="0">
                <a:latin typeface="Calibri" pitchFamily="34" charset="0"/>
              </a:rPr>
              <a:t>LÍQUIDO PERFECTO </a:t>
            </a:r>
            <a:endParaRPr lang="es-ES" sz="1600" b="1" u="sng" dirty="0">
              <a:latin typeface="Calibri" pitchFamily="34" charset="0"/>
            </a:endParaRPr>
          </a:p>
          <a:p>
            <a:pPr algn="just"/>
            <a:r>
              <a:rPr lang="es-ES" sz="1600" dirty="0">
                <a:latin typeface="Calibri" pitchFamily="34" charset="0"/>
              </a:rPr>
              <a:t>Son incompresibles: ejerciendo compresiones sobre ellos, su volumen permanece constante</a:t>
            </a:r>
            <a:r>
              <a:rPr lang="es-ES" sz="1600" dirty="0" smtClean="0">
                <a:latin typeface="Calibri" pitchFamily="34" charset="0"/>
              </a:rPr>
              <a:t>. Además no tienen viscosidad.</a:t>
            </a:r>
            <a:endParaRPr lang="es-ES" sz="1600" dirty="0">
              <a:latin typeface="Calibri" pitchFamily="34" charset="0"/>
            </a:endParaRPr>
          </a:p>
        </p:txBody>
      </p:sp>
      <p:sp>
        <p:nvSpPr>
          <p:cNvPr id="59399" name="7 Rectángulo"/>
          <p:cNvSpPr>
            <a:spLocks noChangeArrowheads="1"/>
          </p:cNvSpPr>
          <p:nvPr/>
        </p:nvSpPr>
        <p:spPr bwMode="auto">
          <a:xfrm>
            <a:off x="395536" y="3429000"/>
            <a:ext cx="8064500" cy="584775"/>
          </a:xfrm>
          <a:prstGeom prst="rect">
            <a:avLst/>
          </a:prstGeom>
          <a:noFill/>
          <a:ln w="9525">
            <a:noFill/>
            <a:miter lim="800000"/>
            <a:headEnd/>
            <a:tailEnd/>
          </a:ln>
        </p:spPr>
        <p:txBody>
          <a:bodyPr>
            <a:spAutoFit/>
          </a:bodyPr>
          <a:lstStyle/>
          <a:p>
            <a:pPr algn="just"/>
            <a:r>
              <a:rPr lang="es-ES" sz="1600" b="1" u="sng" dirty="0">
                <a:latin typeface="Calibri" pitchFamily="34" charset="0"/>
              </a:rPr>
              <a:t>LÍQUIDO EN EQUILIBRIO </a:t>
            </a:r>
          </a:p>
          <a:p>
            <a:pPr algn="just"/>
            <a:r>
              <a:rPr lang="es-ES" sz="1600" dirty="0">
                <a:latin typeface="Calibri" pitchFamily="34" charset="0"/>
              </a:rPr>
              <a:t>Es un líquido en el que  no existe movimiento relativo entre las partículas que lo componen</a:t>
            </a:r>
          </a:p>
        </p:txBody>
      </p:sp>
      <p:sp>
        <p:nvSpPr>
          <p:cNvPr id="59400" name="9 Rectángulo"/>
          <p:cNvSpPr>
            <a:spLocks noChangeArrowheads="1"/>
          </p:cNvSpPr>
          <p:nvPr/>
        </p:nvSpPr>
        <p:spPr bwMode="auto">
          <a:xfrm>
            <a:off x="395536" y="4221088"/>
            <a:ext cx="8280400" cy="830997"/>
          </a:xfrm>
          <a:prstGeom prst="rect">
            <a:avLst/>
          </a:prstGeom>
          <a:noFill/>
          <a:ln w="9525">
            <a:noFill/>
            <a:miter lim="800000"/>
            <a:headEnd/>
            <a:tailEnd/>
          </a:ln>
        </p:spPr>
        <p:txBody>
          <a:bodyPr>
            <a:spAutoFit/>
          </a:bodyPr>
          <a:lstStyle/>
          <a:p>
            <a:pPr algn="just"/>
            <a:r>
              <a:rPr lang="es-ES" sz="1600" b="1" u="sng" dirty="0" smtClean="0">
                <a:latin typeface="Calibri" pitchFamily="34" charset="0"/>
              </a:rPr>
              <a:t>LÍQUIDOS </a:t>
            </a:r>
            <a:r>
              <a:rPr lang="es-ES" sz="1600" b="1" u="sng" dirty="0">
                <a:latin typeface="Calibri" pitchFamily="34" charset="0"/>
              </a:rPr>
              <a:t>EN </a:t>
            </a:r>
            <a:r>
              <a:rPr lang="es-ES" sz="1600" b="1" u="sng" dirty="0" smtClean="0">
                <a:latin typeface="Calibri" pitchFamily="34" charset="0"/>
              </a:rPr>
              <a:t>REPOSO</a:t>
            </a:r>
            <a:endParaRPr lang="es-ES" sz="1600" b="1" u="sng" dirty="0">
              <a:latin typeface="Calibri" pitchFamily="34" charset="0"/>
            </a:endParaRPr>
          </a:p>
          <a:p>
            <a:pPr algn="just"/>
            <a:r>
              <a:rPr lang="es-ES" sz="1600" dirty="0">
                <a:latin typeface="Calibri" pitchFamily="34" charset="0"/>
              </a:rPr>
              <a:t>Cuando los líquidos están en reposo, en pequeñas extensiones, tienen una superficie libre plana y horizontal.</a:t>
            </a:r>
          </a:p>
        </p:txBody>
      </p:sp>
      <p:sp>
        <p:nvSpPr>
          <p:cNvPr id="12" name="11 Marcador de número de diapositiva"/>
          <p:cNvSpPr>
            <a:spLocks noGrp="1"/>
          </p:cNvSpPr>
          <p:nvPr>
            <p:ph type="sldNum" sz="quarter" idx="12"/>
          </p:nvPr>
        </p:nvSpPr>
        <p:spPr/>
        <p:txBody>
          <a:bodyPr/>
          <a:lstStyle/>
          <a:p>
            <a:pPr>
              <a:defRPr/>
            </a:pPr>
            <a:fld id="{8C5B98BF-A16B-41F7-93AD-6565B65105D1}" type="slidenum">
              <a:rPr lang="es-ES" smtClean="0"/>
              <a:pPr>
                <a:defRPr/>
              </a:pPr>
              <a:t>9</a:t>
            </a:fld>
            <a:endParaRPr lang="es-ES"/>
          </a:p>
        </p:txBody>
      </p:sp>
      <p:sp>
        <p:nvSpPr>
          <p:cNvPr id="15"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16" name="15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17" name="16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sp>
        <p:nvSpPr>
          <p:cNvPr id="13" name="2 Subtítulo"/>
          <p:cNvSpPr txBox="1">
            <a:spLocks/>
          </p:cNvSpPr>
          <p:nvPr/>
        </p:nvSpPr>
        <p:spPr bwMode="auto">
          <a:xfrm>
            <a:off x="179512" y="548680"/>
            <a:ext cx="7956376" cy="432048"/>
          </a:xfrm>
          <a:prstGeom prst="rect">
            <a:avLst/>
          </a:prstGeom>
          <a:noFill/>
          <a:ln w="9525">
            <a:noFill/>
            <a:miter lim="800000"/>
            <a:headEnd/>
            <a:tailEnd/>
          </a:ln>
        </p:spPr>
        <p:txBody>
          <a:bodyPr/>
          <a:lstStyle/>
          <a:p>
            <a:pPr algn="ctr">
              <a:spcBef>
                <a:spcPct val="20000"/>
              </a:spcBef>
            </a:pPr>
            <a:r>
              <a:rPr lang="es-ES" b="1" dirty="0" smtClean="0">
                <a:latin typeface="Calibri" pitchFamily="34" charset="0"/>
              </a:rPr>
              <a:t>HIPÓTESIS Y DEFINICIONES </a:t>
            </a:r>
            <a:endParaRPr lang="es-ES" sz="2800" b="1" dirty="0">
              <a:latin typeface="Calibri" pitchFamily="34" charset="0"/>
            </a:endParaRPr>
          </a:p>
        </p:txBody>
      </p:sp>
      <p:sp>
        <p:nvSpPr>
          <p:cNvPr id="14" name="6 Rectángulo"/>
          <p:cNvSpPr>
            <a:spLocks noChangeArrowheads="1"/>
          </p:cNvSpPr>
          <p:nvPr/>
        </p:nvSpPr>
        <p:spPr bwMode="auto">
          <a:xfrm>
            <a:off x="395536" y="2564904"/>
            <a:ext cx="8496300" cy="584775"/>
          </a:xfrm>
          <a:prstGeom prst="rect">
            <a:avLst/>
          </a:prstGeom>
          <a:noFill/>
          <a:ln w="9525">
            <a:noFill/>
            <a:miter lim="800000"/>
            <a:headEnd/>
            <a:tailEnd/>
          </a:ln>
        </p:spPr>
        <p:txBody>
          <a:bodyPr>
            <a:spAutoFit/>
          </a:bodyPr>
          <a:lstStyle/>
          <a:p>
            <a:pPr algn="just"/>
            <a:r>
              <a:rPr lang="es-ES" sz="1600" b="1" u="sng" dirty="0" smtClean="0">
                <a:latin typeface="Calibri" pitchFamily="34" charset="0"/>
              </a:rPr>
              <a:t>LÍQUIDO</a:t>
            </a:r>
            <a:endParaRPr lang="es-ES" sz="1600" b="1" u="sng" dirty="0">
              <a:latin typeface="Calibri" pitchFamily="34" charset="0"/>
            </a:endParaRPr>
          </a:p>
          <a:p>
            <a:pPr algn="just"/>
            <a:r>
              <a:rPr lang="es-ES" sz="1600" dirty="0" smtClean="0">
                <a:latin typeface="Calibri" pitchFamily="34" charset="0"/>
              </a:rPr>
              <a:t>Cuerpos que tienen un volumen determinado y adoptan la forma del recipiente que los contiene.</a:t>
            </a:r>
            <a:endParaRPr lang="es-ES" sz="1600" dirty="0">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4" name="2 Subtítulo"/>
          <p:cNvSpPr txBox="1">
            <a:spLocks/>
          </p:cNvSpPr>
          <p:nvPr/>
        </p:nvSpPr>
        <p:spPr bwMode="auto">
          <a:xfrm>
            <a:off x="179512" y="548680"/>
            <a:ext cx="7956376" cy="432048"/>
          </a:xfrm>
          <a:prstGeom prst="rect">
            <a:avLst/>
          </a:prstGeom>
          <a:noFill/>
          <a:ln w="9525">
            <a:noFill/>
            <a:miter lim="800000"/>
            <a:headEnd/>
            <a:tailEnd/>
          </a:ln>
        </p:spPr>
        <p:txBody>
          <a:bodyPr/>
          <a:lstStyle/>
          <a:p>
            <a:pPr algn="ctr">
              <a:spcBef>
                <a:spcPct val="20000"/>
              </a:spcBef>
            </a:pPr>
            <a:r>
              <a:rPr lang="es-ES" b="1" dirty="0" smtClean="0">
                <a:latin typeface="Calibri" pitchFamily="34" charset="0"/>
              </a:rPr>
              <a:t>ECUACIONES  FUNDAMENTALES DE LA ESTÁTICA DE FLUIDOS </a:t>
            </a:r>
            <a:endParaRPr lang="es-ES" sz="2800" b="1" dirty="0">
              <a:latin typeface="Calibri" pitchFamily="34" charset="0"/>
            </a:endParaRPr>
          </a:p>
        </p:txBody>
      </p:sp>
      <p:sp>
        <p:nvSpPr>
          <p:cNvPr id="61445" name="5 CuadroTexto"/>
          <p:cNvSpPr txBox="1">
            <a:spLocks noChangeArrowheads="1"/>
          </p:cNvSpPr>
          <p:nvPr/>
        </p:nvSpPr>
        <p:spPr bwMode="auto">
          <a:xfrm>
            <a:off x="250825" y="1268413"/>
            <a:ext cx="8331200" cy="584775"/>
          </a:xfrm>
          <a:prstGeom prst="rect">
            <a:avLst/>
          </a:prstGeom>
          <a:noFill/>
          <a:ln w="9525">
            <a:noFill/>
            <a:miter lim="800000"/>
            <a:headEnd/>
            <a:tailEnd/>
          </a:ln>
        </p:spPr>
        <p:txBody>
          <a:bodyPr>
            <a:spAutoFit/>
          </a:bodyPr>
          <a:lstStyle/>
          <a:p>
            <a:r>
              <a:rPr lang="es-ES" sz="1600" dirty="0">
                <a:latin typeface="Calibri" pitchFamily="34" charset="0"/>
              </a:rPr>
              <a:t>Se considera un volumen elemental </a:t>
            </a:r>
            <a:r>
              <a:rPr lang="es-ES" sz="1600" dirty="0" err="1">
                <a:latin typeface="Calibri" pitchFamily="34" charset="0"/>
              </a:rPr>
              <a:t>dr</a:t>
            </a:r>
            <a:r>
              <a:rPr lang="es-ES" sz="1600" dirty="0">
                <a:latin typeface="Calibri" pitchFamily="34" charset="0"/>
              </a:rPr>
              <a:t> en el interior de un fluido en equilibrio, que tenga forma de paralelepípedo rectángulo de aristas </a:t>
            </a:r>
            <a:r>
              <a:rPr lang="es-ES" sz="1600" dirty="0" err="1">
                <a:latin typeface="Calibri" pitchFamily="34" charset="0"/>
              </a:rPr>
              <a:t>dx</a:t>
            </a:r>
            <a:r>
              <a:rPr lang="es-ES" sz="1600" dirty="0">
                <a:latin typeface="Calibri" pitchFamily="34" charset="0"/>
              </a:rPr>
              <a:t>, </a:t>
            </a:r>
            <a:r>
              <a:rPr lang="es-ES" sz="1600" dirty="0" err="1">
                <a:latin typeface="Calibri" pitchFamily="34" charset="0"/>
              </a:rPr>
              <a:t>dy</a:t>
            </a:r>
            <a:r>
              <a:rPr lang="es-ES" sz="1600" dirty="0">
                <a:latin typeface="Calibri" pitchFamily="34" charset="0"/>
              </a:rPr>
              <a:t> y </a:t>
            </a:r>
            <a:r>
              <a:rPr lang="es-ES" sz="1600" dirty="0" err="1">
                <a:latin typeface="Calibri" pitchFamily="34" charset="0"/>
              </a:rPr>
              <a:t>dz</a:t>
            </a:r>
            <a:r>
              <a:rPr lang="es-ES" sz="1600" dirty="0">
                <a:latin typeface="Calibri" pitchFamily="34" charset="0"/>
              </a:rPr>
              <a:t>: </a:t>
            </a:r>
          </a:p>
        </p:txBody>
      </p:sp>
      <p:sp>
        <p:nvSpPr>
          <p:cNvPr id="61447" name="Rectangle 7"/>
          <p:cNvSpPr>
            <a:spLocks noChangeArrowheads="1"/>
          </p:cNvSpPr>
          <p:nvPr/>
        </p:nvSpPr>
        <p:spPr bwMode="auto">
          <a:xfrm>
            <a:off x="3258451" y="1972142"/>
            <a:ext cx="1596912" cy="400110"/>
          </a:xfrm>
          <a:prstGeom prst="rect">
            <a:avLst/>
          </a:prstGeom>
          <a:noFill/>
          <a:ln w="9525">
            <a:noFill/>
            <a:miter lim="800000"/>
            <a:headEnd/>
            <a:tailEnd/>
          </a:ln>
          <a:effectLst/>
        </p:spPr>
        <p:txBody>
          <a:bodyPr wrap="none" anchor="ctr">
            <a:spAutoFit/>
          </a:bodyPr>
          <a:lstStyle/>
          <a:p>
            <a:pPr algn="ctr"/>
            <a:r>
              <a:rPr lang="es-ES" sz="2000" i="1" dirty="0" smtClean="0">
                <a:latin typeface="Calibri" pitchFamily="34" charset="0"/>
              </a:rPr>
              <a:t>d</a:t>
            </a:r>
            <a:r>
              <a:rPr lang="es-ES" sz="2000" i="1" dirty="0" smtClean="0">
                <a:latin typeface="Calibri" pitchFamily="34" charset="0"/>
                <a:sym typeface="Symbol"/>
              </a:rPr>
              <a:t></a:t>
            </a:r>
            <a:r>
              <a:rPr lang="es-ES" sz="2000" i="1" dirty="0" smtClean="0">
                <a:latin typeface="Calibri" pitchFamily="34" charset="0"/>
              </a:rPr>
              <a:t> </a:t>
            </a:r>
            <a:r>
              <a:rPr lang="es-ES" sz="2000" i="1" dirty="0">
                <a:latin typeface="Calibri" pitchFamily="34" charset="0"/>
              </a:rPr>
              <a:t>= dx </a:t>
            </a:r>
            <a:r>
              <a:rPr lang="es-ES" sz="2000" i="1" dirty="0" err="1">
                <a:latin typeface="Calibri" pitchFamily="34" charset="0"/>
              </a:rPr>
              <a:t>dy</a:t>
            </a:r>
            <a:r>
              <a:rPr lang="es-ES" sz="2000" i="1" dirty="0">
                <a:latin typeface="Calibri" pitchFamily="34" charset="0"/>
              </a:rPr>
              <a:t> </a:t>
            </a:r>
            <a:r>
              <a:rPr lang="es-ES" sz="2000" i="1" dirty="0" err="1">
                <a:latin typeface="Calibri" pitchFamily="34" charset="0"/>
              </a:rPr>
              <a:t>dz</a:t>
            </a:r>
            <a:r>
              <a:rPr lang="es-ES" sz="2000" i="1" dirty="0">
                <a:latin typeface="Calibri" pitchFamily="34" charset="0"/>
              </a:rPr>
              <a:t> </a:t>
            </a:r>
          </a:p>
        </p:txBody>
      </p:sp>
      <p:sp>
        <p:nvSpPr>
          <p:cNvPr id="61448" name="5 CuadroTexto"/>
          <p:cNvSpPr txBox="1">
            <a:spLocks noChangeArrowheads="1"/>
          </p:cNvSpPr>
          <p:nvPr/>
        </p:nvSpPr>
        <p:spPr bwMode="auto">
          <a:xfrm>
            <a:off x="250825" y="2420888"/>
            <a:ext cx="7668344" cy="584775"/>
          </a:xfrm>
          <a:prstGeom prst="rect">
            <a:avLst/>
          </a:prstGeom>
          <a:noFill/>
          <a:ln w="9525">
            <a:noFill/>
            <a:miter lim="800000"/>
            <a:headEnd/>
            <a:tailEnd/>
          </a:ln>
        </p:spPr>
        <p:txBody>
          <a:bodyPr wrap="square">
            <a:spAutoFit/>
          </a:bodyPr>
          <a:lstStyle/>
          <a:p>
            <a:r>
              <a:rPr lang="es-ES" sz="1600" dirty="0" smtClean="0">
                <a:latin typeface="Calibri" pitchFamily="34" charset="0"/>
              </a:rPr>
              <a:t>Siendo p= p(x, y z) la presión que ejerce sobre el punto M, la fuerza</a:t>
            </a:r>
          </a:p>
          <a:p>
            <a:r>
              <a:rPr lang="es-ES" sz="1600" dirty="0" smtClean="0">
                <a:latin typeface="Calibri" pitchFamily="34" charset="0"/>
              </a:rPr>
              <a:t>debida a la presión que ejerce sobre la cara anterior es: </a:t>
            </a:r>
            <a:r>
              <a:rPr lang="es-ES" sz="1600" dirty="0">
                <a:latin typeface="Calibri" pitchFamily="34" charset="0"/>
              </a:rPr>
              <a:t>	</a:t>
            </a:r>
          </a:p>
        </p:txBody>
      </p:sp>
      <p:pic>
        <p:nvPicPr>
          <p:cNvPr id="61449" name="Picture 9"/>
          <p:cNvPicPr>
            <a:picLocks noChangeAspect="1" noChangeArrowheads="1"/>
          </p:cNvPicPr>
          <p:nvPr/>
        </p:nvPicPr>
        <p:blipFill>
          <a:blip r:embed="rId2" cstate="print"/>
          <a:srcRect/>
          <a:stretch>
            <a:fillRect/>
          </a:stretch>
        </p:blipFill>
        <p:spPr bwMode="auto">
          <a:xfrm>
            <a:off x="6194177" y="1926273"/>
            <a:ext cx="2949823" cy="3019250"/>
          </a:xfrm>
          <a:prstGeom prst="rect">
            <a:avLst/>
          </a:prstGeom>
          <a:noFill/>
          <a:ln w="9525">
            <a:noFill/>
            <a:miter lim="800000"/>
            <a:headEnd/>
            <a:tailEnd/>
          </a:ln>
        </p:spPr>
      </p:pic>
      <p:sp>
        <p:nvSpPr>
          <p:cNvPr id="12" name="5 CuadroTexto"/>
          <p:cNvSpPr txBox="1">
            <a:spLocks noChangeArrowheads="1"/>
          </p:cNvSpPr>
          <p:nvPr/>
        </p:nvSpPr>
        <p:spPr bwMode="auto">
          <a:xfrm>
            <a:off x="250825" y="3789040"/>
            <a:ext cx="2664296" cy="338554"/>
          </a:xfrm>
          <a:prstGeom prst="rect">
            <a:avLst/>
          </a:prstGeom>
          <a:noFill/>
          <a:ln w="9525">
            <a:noFill/>
            <a:miter lim="800000"/>
            <a:headEnd/>
            <a:tailEnd/>
          </a:ln>
        </p:spPr>
        <p:txBody>
          <a:bodyPr wrap="square">
            <a:spAutoFit/>
          </a:bodyPr>
          <a:lstStyle/>
          <a:p>
            <a:r>
              <a:rPr lang="es-ES" sz="1600" dirty="0" smtClean="0">
                <a:latin typeface="Calibri" pitchFamily="34" charset="0"/>
              </a:rPr>
              <a:t> y sobre la cara posterior. </a:t>
            </a:r>
            <a:endParaRPr lang="es-ES" sz="1600" dirty="0">
              <a:latin typeface="Calibri" pitchFamily="34" charset="0"/>
            </a:endParaRPr>
          </a:p>
        </p:txBody>
      </p:sp>
      <p:sp>
        <p:nvSpPr>
          <p:cNvPr id="13" name="5 CuadroTexto"/>
          <p:cNvSpPr txBox="1">
            <a:spLocks noChangeArrowheads="1"/>
          </p:cNvSpPr>
          <p:nvPr/>
        </p:nvSpPr>
        <p:spPr bwMode="auto">
          <a:xfrm>
            <a:off x="250825" y="4653136"/>
            <a:ext cx="2304256" cy="584775"/>
          </a:xfrm>
          <a:prstGeom prst="rect">
            <a:avLst/>
          </a:prstGeom>
          <a:noFill/>
          <a:ln w="9525">
            <a:noFill/>
            <a:miter lim="800000"/>
            <a:headEnd/>
            <a:tailEnd/>
          </a:ln>
        </p:spPr>
        <p:txBody>
          <a:bodyPr wrap="square">
            <a:spAutoFit/>
          </a:bodyPr>
          <a:lstStyle/>
          <a:p>
            <a:r>
              <a:rPr lang="es-ES" sz="1600" dirty="0" smtClean="0">
                <a:latin typeface="Calibri" pitchFamily="34" charset="0"/>
              </a:rPr>
              <a:t> la componente de las fuerzas sobre el eje X. </a:t>
            </a:r>
            <a:endParaRPr lang="es-ES" sz="1600" dirty="0">
              <a:latin typeface="Calibri" pitchFamily="34" charset="0"/>
            </a:endParaRPr>
          </a:p>
        </p:txBody>
      </p:sp>
      <p:sp>
        <p:nvSpPr>
          <p:cNvPr id="16" name="5 CuadroTexto"/>
          <p:cNvSpPr txBox="1">
            <a:spLocks noChangeArrowheads="1"/>
          </p:cNvSpPr>
          <p:nvPr/>
        </p:nvSpPr>
        <p:spPr bwMode="auto">
          <a:xfrm>
            <a:off x="250825" y="5733256"/>
            <a:ext cx="2664296" cy="338554"/>
          </a:xfrm>
          <a:prstGeom prst="rect">
            <a:avLst/>
          </a:prstGeom>
          <a:noFill/>
          <a:ln w="9525">
            <a:noFill/>
            <a:miter lim="800000"/>
            <a:headEnd/>
            <a:tailEnd/>
          </a:ln>
        </p:spPr>
        <p:txBody>
          <a:bodyPr wrap="square">
            <a:spAutoFit/>
          </a:bodyPr>
          <a:lstStyle/>
          <a:p>
            <a:r>
              <a:rPr lang="es-ES" sz="1600" dirty="0" smtClean="0">
                <a:latin typeface="Calibri" pitchFamily="34" charset="0"/>
              </a:rPr>
              <a:t> de la  misma forma. </a:t>
            </a:r>
            <a:endParaRPr lang="es-ES" sz="1600" dirty="0">
              <a:latin typeface="Calibri" pitchFamily="34" charset="0"/>
            </a:endParaRPr>
          </a:p>
        </p:txBody>
      </p:sp>
      <p:pic>
        <p:nvPicPr>
          <p:cNvPr id="65537" name="Picture 1"/>
          <p:cNvPicPr>
            <a:picLocks noChangeAspect="1" noChangeArrowheads="1"/>
          </p:cNvPicPr>
          <p:nvPr/>
        </p:nvPicPr>
        <p:blipFill>
          <a:blip r:embed="rId3" cstate="print"/>
          <a:srcRect/>
          <a:stretch>
            <a:fillRect/>
          </a:stretch>
        </p:blipFill>
        <p:spPr bwMode="auto">
          <a:xfrm>
            <a:off x="2123728" y="2960193"/>
            <a:ext cx="3942209" cy="964876"/>
          </a:xfrm>
          <a:prstGeom prst="rect">
            <a:avLst/>
          </a:prstGeom>
          <a:noFill/>
          <a:ln w="9525">
            <a:noFill/>
            <a:miter lim="800000"/>
            <a:headEnd/>
            <a:tailEnd/>
          </a:ln>
        </p:spPr>
      </p:pic>
      <p:pic>
        <p:nvPicPr>
          <p:cNvPr id="65538" name="Picture 2"/>
          <p:cNvPicPr>
            <a:picLocks noChangeAspect="1" noChangeArrowheads="1"/>
          </p:cNvPicPr>
          <p:nvPr/>
        </p:nvPicPr>
        <p:blipFill>
          <a:blip r:embed="rId4" cstate="print"/>
          <a:srcRect/>
          <a:stretch>
            <a:fillRect/>
          </a:stretch>
        </p:blipFill>
        <p:spPr bwMode="auto">
          <a:xfrm>
            <a:off x="2339752" y="4077072"/>
            <a:ext cx="3305175" cy="742950"/>
          </a:xfrm>
          <a:prstGeom prst="rect">
            <a:avLst/>
          </a:prstGeom>
          <a:noFill/>
          <a:ln w="9525">
            <a:noFill/>
            <a:miter lim="800000"/>
            <a:headEnd/>
            <a:tailEnd/>
          </a:ln>
        </p:spPr>
      </p:pic>
      <p:pic>
        <p:nvPicPr>
          <p:cNvPr id="65539" name="Picture 3"/>
          <p:cNvPicPr>
            <a:picLocks noChangeAspect="1" noChangeArrowheads="1"/>
          </p:cNvPicPr>
          <p:nvPr/>
        </p:nvPicPr>
        <p:blipFill>
          <a:blip r:embed="rId5" cstate="print"/>
          <a:srcRect/>
          <a:stretch>
            <a:fillRect/>
          </a:stretch>
        </p:blipFill>
        <p:spPr bwMode="auto">
          <a:xfrm>
            <a:off x="2123728" y="5085184"/>
            <a:ext cx="5715000" cy="895350"/>
          </a:xfrm>
          <a:prstGeom prst="rect">
            <a:avLst/>
          </a:prstGeom>
          <a:noFill/>
          <a:ln w="9525">
            <a:noFill/>
            <a:miter lim="800000"/>
            <a:headEnd/>
            <a:tailEnd/>
          </a:ln>
        </p:spPr>
      </p:pic>
      <p:pic>
        <p:nvPicPr>
          <p:cNvPr id="2" name="Picture 4"/>
          <p:cNvPicPr>
            <a:picLocks noChangeAspect="1" noChangeArrowheads="1"/>
          </p:cNvPicPr>
          <p:nvPr/>
        </p:nvPicPr>
        <p:blipFill>
          <a:blip r:embed="rId6" cstate="print"/>
          <a:srcRect/>
          <a:stretch>
            <a:fillRect/>
          </a:stretch>
        </p:blipFill>
        <p:spPr bwMode="auto">
          <a:xfrm>
            <a:off x="2483768" y="5877272"/>
            <a:ext cx="2257425" cy="752475"/>
          </a:xfrm>
          <a:prstGeom prst="rect">
            <a:avLst/>
          </a:prstGeom>
          <a:noFill/>
          <a:ln w="9525">
            <a:noFill/>
            <a:miter lim="800000"/>
            <a:headEnd/>
            <a:tailEnd/>
          </a:ln>
        </p:spPr>
      </p:pic>
      <p:pic>
        <p:nvPicPr>
          <p:cNvPr id="4" name="Picture 5"/>
          <p:cNvPicPr>
            <a:picLocks noChangeAspect="1" noChangeArrowheads="1"/>
          </p:cNvPicPr>
          <p:nvPr/>
        </p:nvPicPr>
        <p:blipFill>
          <a:blip r:embed="rId7" cstate="print"/>
          <a:srcRect/>
          <a:stretch>
            <a:fillRect/>
          </a:stretch>
        </p:blipFill>
        <p:spPr bwMode="auto">
          <a:xfrm>
            <a:off x="4932040" y="5877272"/>
            <a:ext cx="2190750" cy="781050"/>
          </a:xfrm>
          <a:prstGeom prst="rect">
            <a:avLst/>
          </a:prstGeom>
          <a:noFill/>
          <a:ln w="9525">
            <a:noFill/>
            <a:miter lim="800000"/>
            <a:headEnd/>
            <a:tailEnd/>
          </a:ln>
        </p:spPr>
      </p:pic>
      <p:sp>
        <p:nvSpPr>
          <p:cNvPr id="18" name="17 Marcador de número de diapositiva"/>
          <p:cNvSpPr>
            <a:spLocks noGrp="1"/>
          </p:cNvSpPr>
          <p:nvPr>
            <p:ph type="sldNum" sz="quarter" idx="12"/>
          </p:nvPr>
        </p:nvSpPr>
        <p:spPr/>
        <p:txBody>
          <a:bodyPr/>
          <a:lstStyle/>
          <a:p>
            <a:pPr>
              <a:defRPr/>
            </a:pPr>
            <a:fld id="{8C5B98BF-A16B-41F7-93AD-6565B65105D1}" type="slidenum">
              <a:rPr lang="es-ES" smtClean="0"/>
              <a:pPr>
                <a:defRPr/>
              </a:pPr>
              <a:t>10</a:t>
            </a:fld>
            <a:endParaRPr lang="es-ES"/>
          </a:p>
        </p:txBody>
      </p:sp>
      <p:sp>
        <p:nvSpPr>
          <p:cNvPr id="21"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22" name="21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23" name="22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2467" name="Object 3"/>
          <p:cNvGraphicFramePr>
            <a:graphicFrameLocks noChangeAspect="1"/>
          </p:cNvGraphicFramePr>
          <p:nvPr/>
        </p:nvGraphicFramePr>
        <p:xfrm>
          <a:off x="4087813" y="2047875"/>
          <a:ext cx="320675" cy="609600"/>
        </p:xfrm>
        <a:graphic>
          <a:graphicData uri="http://schemas.openxmlformats.org/presentationml/2006/ole">
            <mc:AlternateContent xmlns:mc="http://schemas.openxmlformats.org/markup-compatibility/2006">
              <mc:Choice xmlns:v="urn:schemas-microsoft-com:vml" Requires="v">
                <p:oleObj spid="_x0000_s62518" name="Ecuación" r:id="rId3" imgW="139579" imgH="266469" progId="Equation.3">
                  <p:embed/>
                </p:oleObj>
              </mc:Choice>
              <mc:Fallback>
                <p:oleObj name="Ecuación" r:id="rId3" imgW="139579" imgH="266469" progId="Equation.3">
                  <p:embed/>
                  <p:pic>
                    <p:nvPicPr>
                      <p:cNvPr id="0" name="Picture 14"/>
                      <p:cNvPicPr>
                        <a:picLocks noChangeAspect="1" noChangeArrowheads="1"/>
                      </p:cNvPicPr>
                      <p:nvPr/>
                    </p:nvPicPr>
                    <p:blipFill>
                      <a:blip r:embed="rId4">
                        <a:lum bright="100000" contrast="100000"/>
                        <a:extLst>
                          <a:ext uri="{28A0092B-C50C-407E-A947-70E740481C1C}">
                            <a14:useLocalDpi xmlns:a14="http://schemas.microsoft.com/office/drawing/2010/main" val="0"/>
                          </a:ext>
                        </a:extLst>
                      </a:blip>
                      <a:srcRect/>
                      <a:stretch>
                        <a:fillRect/>
                      </a:stretch>
                    </p:blipFill>
                    <p:spPr bwMode="auto">
                      <a:xfrm>
                        <a:off x="4087813" y="2047875"/>
                        <a:ext cx="3206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sp>
        <p:nvSpPr>
          <p:cNvPr id="8" name="5 CuadroTexto"/>
          <p:cNvSpPr txBox="1">
            <a:spLocks noChangeArrowheads="1"/>
          </p:cNvSpPr>
          <p:nvPr/>
        </p:nvSpPr>
        <p:spPr bwMode="auto">
          <a:xfrm>
            <a:off x="467544" y="980728"/>
            <a:ext cx="7200031" cy="338554"/>
          </a:xfrm>
          <a:prstGeom prst="rect">
            <a:avLst/>
          </a:prstGeom>
          <a:noFill/>
          <a:ln w="9525">
            <a:noFill/>
            <a:miter lim="800000"/>
            <a:headEnd/>
            <a:tailEnd/>
          </a:ln>
        </p:spPr>
        <p:txBody>
          <a:bodyPr wrap="square">
            <a:spAutoFit/>
          </a:bodyPr>
          <a:lstStyle/>
          <a:p>
            <a:r>
              <a:rPr lang="es-ES" sz="1600" dirty="0" smtClean="0">
                <a:latin typeface="Calibri" pitchFamily="34" charset="0"/>
              </a:rPr>
              <a:t>Por lo tanto la fuerza debida a la presión en todo el paralelepípedo es.</a:t>
            </a:r>
            <a:endParaRPr lang="es-ES" sz="1600" dirty="0">
              <a:latin typeface="Calibri" pitchFamily="34" charset="0"/>
            </a:endParaRPr>
          </a:p>
        </p:txBody>
      </p:sp>
      <p:sp>
        <p:nvSpPr>
          <p:cNvPr id="10" name="5 CuadroTexto"/>
          <p:cNvSpPr txBox="1">
            <a:spLocks noChangeArrowheads="1"/>
          </p:cNvSpPr>
          <p:nvPr/>
        </p:nvSpPr>
        <p:spPr bwMode="auto">
          <a:xfrm>
            <a:off x="467544" y="2636912"/>
            <a:ext cx="7200031" cy="338554"/>
          </a:xfrm>
          <a:prstGeom prst="rect">
            <a:avLst/>
          </a:prstGeom>
          <a:noFill/>
          <a:ln w="9525">
            <a:noFill/>
            <a:miter lim="800000"/>
            <a:headEnd/>
            <a:tailEnd/>
          </a:ln>
        </p:spPr>
        <p:txBody>
          <a:bodyPr wrap="square">
            <a:spAutoFit/>
          </a:bodyPr>
          <a:lstStyle/>
          <a:p>
            <a:r>
              <a:rPr lang="es-ES" sz="1600" dirty="0" smtClean="0">
                <a:latin typeface="Calibri" pitchFamily="34" charset="0"/>
              </a:rPr>
              <a:t>Y también se puede dejar en función de la densidad y de la masa.</a:t>
            </a:r>
            <a:endParaRPr lang="es-ES" sz="1600" dirty="0">
              <a:latin typeface="Calibri" pitchFamily="34" charset="0"/>
            </a:endParaRPr>
          </a:p>
        </p:txBody>
      </p:sp>
      <p:sp>
        <p:nvSpPr>
          <p:cNvPr id="12" name="11 Rectángulo"/>
          <p:cNvSpPr/>
          <p:nvPr/>
        </p:nvSpPr>
        <p:spPr>
          <a:xfrm>
            <a:off x="395536" y="4725144"/>
            <a:ext cx="7371633" cy="338554"/>
          </a:xfrm>
          <a:prstGeom prst="rect">
            <a:avLst/>
          </a:prstGeom>
        </p:spPr>
        <p:txBody>
          <a:bodyPr wrap="none">
            <a:spAutoFit/>
          </a:bodyPr>
          <a:lstStyle/>
          <a:p>
            <a:r>
              <a:rPr lang="es-ES" sz="1600" dirty="0" smtClean="0">
                <a:latin typeface="Calibri" pitchFamily="34" charset="0"/>
              </a:rPr>
              <a:t>Llegamos a la expresión de la </a:t>
            </a:r>
            <a:r>
              <a:rPr lang="es-ES" sz="1600" b="1" dirty="0" smtClean="0">
                <a:solidFill>
                  <a:srgbClr val="FF0000"/>
                </a:solidFill>
                <a:latin typeface="Calibri" pitchFamily="34" charset="0"/>
              </a:rPr>
              <a:t>ECUACIÓN FUNDAMENTAL DE LA ESTÁTICA DE FLUIDOS :</a:t>
            </a:r>
            <a:endParaRPr lang="es-ES" sz="1600" b="1" dirty="0">
              <a:solidFill>
                <a:srgbClr val="FF0000"/>
              </a:solidFill>
              <a:latin typeface="Calibri" pitchFamily="34" charset="0"/>
            </a:endParaRPr>
          </a:p>
        </p:txBody>
      </p:sp>
      <p:sp>
        <p:nvSpPr>
          <p:cNvPr id="15" name="14 Rectángulo"/>
          <p:cNvSpPr/>
          <p:nvPr/>
        </p:nvSpPr>
        <p:spPr>
          <a:xfrm>
            <a:off x="539552" y="3717032"/>
            <a:ext cx="6846361" cy="338554"/>
          </a:xfrm>
          <a:prstGeom prst="rect">
            <a:avLst/>
          </a:prstGeom>
        </p:spPr>
        <p:txBody>
          <a:bodyPr wrap="none">
            <a:spAutoFit/>
          </a:bodyPr>
          <a:lstStyle/>
          <a:p>
            <a:r>
              <a:rPr lang="es-ES" sz="1600" dirty="0" smtClean="0">
                <a:latin typeface="Calibri" pitchFamily="34" charset="0"/>
              </a:rPr>
              <a:t>Considerando que el fluido se encuentra en un campo de fuerzas de intensidad: </a:t>
            </a:r>
            <a:endParaRPr lang="es-ES" sz="1600" dirty="0">
              <a:latin typeface="Calibri" pitchFamily="34" charset="0"/>
            </a:endParaRPr>
          </a:p>
        </p:txBody>
      </p:sp>
      <p:pic>
        <p:nvPicPr>
          <p:cNvPr id="62468" name="Picture 4"/>
          <p:cNvPicPr>
            <a:picLocks noChangeAspect="1" noChangeArrowheads="1"/>
          </p:cNvPicPr>
          <p:nvPr/>
        </p:nvPicPr>
        <p:blipFill>
          <a:blip r:embed="rId5" cstate="print"/>
          <a:srcRect/>
          <a:stretch>
            <a:fillRect/>
          </a:stretch>
        </p:blipFill>
        <p:spPr bwMode="auto">
          <a:xfrm>
            <a:off x="1619672" y="1412776"/>
            <a:ext cx="5562600" cy="885825"/>
          </a:xfrm>
          <a:prstGeom prst="rect">
            <a:avLst/>
          </a:prstGeom>
          <a:noFill/>
          <a:ln w="9525">
            <a:noFill/>
            <a:miter lim="800000"/>
            <a:headEnd/>
            <a:tailEnd/>
          </a:ln>
        </p:spPr>
      </p:pic>
      <p:pic>
        <p:nvPicPr>
          <p:cNvPr id="62469" name="Picture 5"/>
          <p:cNvPicPr>
            <a:picLocks noChangeAspect="1" noChangeArrowheads="1"/>
          </p:cNvPicPr>
          <p:nvPr/>
        </p:nvPicPr>
        <p:blipFill>
          <a:blip r:embed="rId6" cstate="print"/>
          <a:srcRect/>
          <a:stretch>
            <a:fillRect/>
          </a:stretch>
        </p:blipFill>
        <p:spPr bwMode="auto">
          <a:xfrm>
            <a:off x="2843808" y="2924944"/>
            <a:ext cx="2581275" cy="838200"/>
          </a:xfrm>
          <a:prstGeom prst="rect">
            <a:avLst/>
          </a:prstGeom>
          <a:noFill/>
          <a:ln w="9525">
            <a:noFill/>
            <a:miter lim="800000"/>
            <a:headEnd/>
            <a:tailEnd/>
          </a:ln>
        </p:spPr>
      </p:pic>
      <p:pic>
        <p:nvPicPr>
          <p:cNvPr id="4" name="Picture 6"/>
          <p:cNvPicPr>
            <a:picLocks noChangeAspect="1" noChangeArrowheads="1"/>
          </p:cNvPicPr>
          <p:nvPr/>
        </p:nvPicPr>
        <p:blipFill>
          <a:blip r:embed="rId7" cstate="print"/>
          <a:srcRect/>
          <a:stretch>
            <a:fillRect/>
          </a:stretch>
        </p:blipFill>
        <p:spPr bwMode="auto">
          <a:xfrm>
            <a:off x="3563888" y="4149080"/>
            <a:ext cx="1190625" cy="352425"/>
          </a:xfrm>
          <a:prstGeom prst="rect">
            <a:avLst/>
          </a:prstGeom>
          <a:noFill/>
          <a:ln w="9525">
            <a:noFill/>
            <a:miter lim="800000"/>
            <a:headEnd/>
            <a:tailEnd/>
          </a:ln>
        </p:spPr>
      </p:pic>
      <p:pic>
        <p:nvPicPr>
          <p:cNvPr id="62471" name="Picture 7"/>
          <p:cNvPicPr>
            <a:picLocks noChangeAspect="1" noChangeArrowheads="1"/>
          </p:cNvPicPr>
          <p:nvPr/>
        </p:nvPicPr>
        <p:blipFill>
          <a:blip r:embed="rId8" cstate="print"/>
          <a:srcRect/>
          <a:stretch>
            <a:fillRect/>
          </a:stretch>
        </p:blipFill>
        <p:spPr bwMode="auto">
          <a:xfrm>
            <a:off x="251520" y="5301208"/>
            <a:ext cx="8543925" cy="800100"/>
          </a:xfrm>
          <a:prstGeom prst="rect">
            <a:avLst/>
          </a:prstGeom>
          <a:noFill/>
          <a:ln w="9525">
            <a:noFill/>
            <a:miter lim="800000"/>
            <a:headEnd/>
            <a:tailEnd/>
          </a:ln>
        </p:spPr>
      </p:pic>
      <p:sp>
        <p:nvSpPr>
          <p:cNvPr id="13" name="12 Marcador de número de diapositiva"/>
          <p:cNvSpPr>
            <a:spLocks noGrp="1"/>
          </p:cNvSpPr>
          <p:nvPr>
            <p:ph type="sldNum" sz="quarter" idx="12"/>
          </p:nvPr>
        </p:nvSpPr>
        <p:spPr/>
        <p:txBody>
          <a:bodyPr/>
          <a:lstStyle/>
          <a:p>
            <a:pPr>
              <a:defRPr/>
            </a:pPr>
            <a:fld id="{8C5B98BF-A16B-41F7-93AD-6565B65105D1}" type="slidenum">
              <a:rPr lang="es-ES" smtClean="0"/>
              <a:pPr>
                <a:defRPr/>
              </a:pPr>
              <a:t>11</a:t>
            </a:fld>
            <a:endParaRPr lang="es-ES"/>
          </a:p>
        </p:txBody>
      </p:sp>
      <p:sp>
        <p:nvSpPr>
          <p:cNvPr id="17"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18" name="17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19" name="18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sp>
        <p:nvSpPr>
          <p:cNvPr id="16" name="15 Rectángulo"/>
          <p:cNvSpPr/>
          <p:nvPr/>
        </p:nvSpPr>
        <p:spPr>
          <a:xfrm>
            <a:off x="4139952" y="4242574"/>
            <a:ext cx="263214" cy="276999"/>
          </a:xfrm>
          <a:prstGeom prst="rect">
            <a:avLst/>
          </a:prstGeom>
        </p:spPr>
        <p:txBody>
          <a:bodyPr wrap="none">
            <a:spAutoFit/>
          </a:bodyPr>
          <a:lstStyle/>
          <a:p>
            <a:r>
              <a:rPr lang="es-ES" sz="1200" b="1" dirty="0" smtClean="0">
                <a:latin typeface="Calibri" pitchFamily="34" charset="0"/>
              </a:rPr>
              <a:t>1</a:t>
            </a:r>
            <a:endParaRPr lang="es-ES" sz="1200" b="1" dirty="0">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3" name="5 CuadroTexto"/>
          <p:cNvSpPr txBox="1">
            <a:spLocks noChangeArrowheads="1"/>
          </p:cNvSpPr>
          <p:nvPr/>
        </p:nvSpPr>
        <p:spPr bwMode="auto">
          <a:xfrm>
            <a:off x="467544" y="764704"/>
            <a:ext cx="8331200" cy="1384995"/>
          </a:xfrm>
          <a:prstGeom prst="rect">
            <a:avLst/>
          </a:prstGeom>
          <a:noFill/>
          <a:ln w="9525">
            <a:noFill/>
            <a:miter lim="800000"/>
            <a:headEnd/>
            <a:tailEnd/>
          </a:ln>
        </p:spPr>
        <p:txBody>
          <a:bodyPr>
            <a:spAutoFit/>
          </a:bodyPr>
          <a:lstStyle/>
          <a:p>
            <a:r>
              <a:rPr lang="es-ES" sz="1600" dirty="0" smtClean="0">
                <a:latin typeface="Calibri" pitchFamily="34" charset="0"/>
              </a:rPr>
              <a:t>También se puede estudiar teniendo en cuenta  el campo gravitacional y función potencial. </a:t>
            </a:r>
          </a:p>
          <a:p>
            <a:r>
              <a:rPr lang="es-ES" sz="1600" dirty="0" smtClean="0">
                <a:latin typeface="Calibri" pitchFamily="34" charset="0"/>
              </a:rPr>
              <a:t>Si se multiplica los dos miembros de la ecuación anterior por  </a:t>
            </a:r>
            <a:r>
              <a:rPr lang="es-ES" sz="1600" b="1" i="1" dirty="0" err="1" smtClean="0">
                <a:latin typeface="Calibri" pitchFamily="34" charset="0"/>
              </a:rPr>
              <a:t>dr</a:t>
            </a:r>
            <a:r>
              <a:rPr lang="es-ES" sz="1600" b="1" i="1" dirty="0" smtClean="0">
                <a:latin typeface="Calibri" pitchFamily="34" charset="0"/>
              </a:rPr>
              <a:t> </a:t>
            </a:r>
            <a:r>
              <a:rPr lang="es-ES" sz="1600" i="1" dirty="0" smtClean="0">
                <a:latin typeface="Calibri" pitchFamily="34" charset="0"/>
              </a:rPr>
              <a:t>= dx </a:t>
            </a:r>
            <a:r>
              <a:rPr lang="es-ES" sz="1600" b="1" i="1" dirty="0" smtClean="0">
                <a:latin typeface="Calibri" pitchFamily="34" charset="0"/>
              </a:rPr>
              <a:t>i</a:t>
            </a:r>
            <a:r>
              <a:rPr lang="es-ES" sz="1600" i="1" dirty="0" smtClean="0">
                <a:latin typeface="Calibri" pitchFamily="34" charset="0"/>
              </a:rPr>
              <a:t> + </a:t>
            </a:r>
            <a:r>
              <a:rPr lang="es-ES" sz="1600" i="1" dirty="0" err="1" smtClean="0">
                <a:latin typeface="Calibri" pitchFamily="34" charset="0"/>
              </a:rPr>
              <a:t>dy</a:t>
            </a:r>
            <a:r>
              <a:rPr lang="es-ES" sz="1600" i="1" dirty="0" smtClean="0">
                <a:latin typeface="Calibri" pitchFamily="34" charset="0"/>
              </a:rPr>
              <a:t> </a:t>
            </a:r>
            <a:r>
              <a:rPr lang="es-ES" sz="1600" b="1" i="1" dirty="0" smtClean="0">
                <a:latin typeface="Calibri" pitchFamily="34" charset="0"/>
              </a:rPr>
              <a:t>j</a:t>
            </a:r>
            <a:r>
              <a:rPr lang="es-ES" sz="1600" i="1" dirty="0" smtClean="0">
                <a:latin typeface="Calibri" pitchFamily="34" charset="0"/>
              </a:rPr>
              <a:t>+ </a:t>
            </a:r>
            <a:r>
              <a:rPr lang="es-ES" sz="1600" i="1" dirty="0" err="1" smtClean="0">
                <a:latin typeface="Calibri" pitchFamily="34" charset="0"/>
              </a:rPr>
              <a:t>dz</a:t>
            </a:r>
            <a:r>
              <a:rPr lang="es-ES" sz="1600" i="1" dirty="0" smtClean="0">
                <a:latin typeface="Calibri" pitchFamily="34" charset="0"/>
              </a:rPr>
              <a:t> </a:t>
            </a:r>
            <a:r>
              <a:rPr lang="es-ES" sz="1600" b="1" i="1" dirty="0" smtClean="0">
                <a:latin typeface="Calibri" pitchFamily="34" charset="0"/>
              </a:rPr>
              <a:t>k</a:t>
            </a:r>
          </a:p>
          <a:p>
            <a:r>
              <a:rPr lang="es-ES" sz="1600" dirty="0" smtClean="0">
                <a:latin typeface="Calibri" pitchFamily="34" charset="0"/>
              </a:rPr>
              <a:t>y teniendo en cuenta que:</a:t>
            </a:r>
          </a:p>
          <a:p>
            <a:r>
              <a:rPr lang="es-ES" sz="1600" dirty="0" smtClean="0">
                <a:latin typeface="Calibri" pitchFamily="34" charset="0"/>
              </a:rPr>
              <a:t>		</a:t>
            </a:r>
          </a:p>
          <a:p>
            <a:r>
              <a:rPr lang="es-ES" sz="1600" dirty="0" smtClean="0">
                <a:latin typeface="Calibri" pitchFamily="34" charset="0"/>
              </a:rPr>
              <a:t>			</a:t>
            </a:r>
            <a:r>
              <a:rPr lang="es-ES" sz="2000" b="1" i="1" dirty="0" err="1" smtClean="0">
                <a:latin typeface="Calibri" pitchFamily="34" charset="0"/>
              </a:rPr>
              <a:t>dr</a:t>
            </a:r>
            <a:r>
              <a:rPr lang="es-ES" sz="2000" dirty="0" smtClean="0">
                <a:latin typeface="Calibri" pitchFamily="34" charset="0"/>
              </a:rPr>
              <a:t> . </a:t>
            </a:r>
            <a:r>
              <a:rPr lang="es-ES" sz="2000" b="1" i="1" dirty="0" err="1" smtClean="0">
                <a:latin typeface="Calibri" pitchFamily="34" charset="0"/>
              </a:rPr>
              <a:t>grad</a:t>
            </a:r>
            <a:r>
              <a:rPr lang="es-ES" sz="2000" dirty="0" smtClean="0">
                <a:latin typeface="Calibri" pitchFamily="34" charset="0"/>
              </a:rPr>
              <a:t> p  =  </a:t>
            </a:r>
            <a:r>
              <a:rPr lang="es-ES" sz="2000" dirty="0" err="1" smtClean="0">
                <a:latin typeface="Calibri" pitchFamily="34" charset="0"/>
              </a:rPr>
              <a:t>dp</a:t>
            </a:r>
            <a:r>
              <a:rPr lang="es-ES" sz="1600" dirty="0">
                <a:latin typeface="Calibri" pitchFamily="34" charset="0"/>
              </a:rPr>
              <a:t>			</a:t>
            </a:r>
          </a:p>
        </p:txBody>
      </p:sp>
      <p:graphicFrame>
        <p:nvGraphicFramePr>
          <p:cNvPr id="63491" name="Object 3"/>
          <p:cNvGraphicFramePr>
            <a:graphicFrameLocks noChangeAspect="1"/>
          </p:cNvGraphicFramePr>
          <p:nvPr/>
        </p:nvGraphicFramePr>
        <p:xfrm>
          <a:off x="6660232" y="4005064"/>
          <a:ext cx="320675" cy="236587"/>
        </p:xfrm>
        <a:graphic>
          <a:graphicData uri="http://schemas.openxmlformats.org/presentationml/2006/ole">
            <mc:AlternateContent xmlns:mc="http://schemas.openxmlformats.org/markup-compatibility/2006">
              <mc:Choice xmlns:v="urn:schemas-microsoft-com:vml" Requires="v">
                <p:oleObj spid="_x0000_s63542" name="Ecuación" r:id="rId3" imgW="139579" imgH="266469" progId="Equation.3">
                  <p:embed/>
                </p:oleObj>
              </mc:Choice>
              <mc:Fallback>
                <p:oleObj name="Ecuación" r:id="rId3" imgW="139579" imgH="266469" progId="Equation.3">
                  <p:embed/>
                  <p:pic>
                    <p:nvPicPr>
                      <p:cNvPr id="0" name="Picture 14"/>
                      <p:cNvPicPr>
                        <a:picLocks noChangeAspect="1" noChangeArrowheads="1"/>
                      </p:cNvPicPr>
                      <p:nvPr/>
                    </p:nvPicPr>
                    <p:blipFill>
                      <a:blip r:embed="rId4">
                        <a:lum bright="100000" contrast="100000"/>
                        <a:extLst>
                          <a:ext uri="{28A0092B-C50C-407E-A947-70E740481C1C}">
                            <a14:useLocalDpi xmlns:a14="http://schemas.microsoft.com/office/drawing/2010/main" val="0"/>
                          </a:ext>
                        </a:extLst>
                      </a:blip>
                      <a:srcRect/>
                      <a:stretch>
                        <a:fillRect/>
                      </a:stretch>
                    </p:blipFill>
                    <p:spPr bwMode="auto">
                      <a:xfrm>
                        <a:off x="6660232" y="4005064"/>
                        <a:ext cx="320675" cy="2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sp>
        <p:nvSpPr>
          <p:cNvPr id="7" name="5 CuadroTexto"/>
          <p:cNvSpPr txBox="1">
            <a:spLocks noChangeArrowheads="1"/>
          </p:cNvSpPr>
          <p:nvPr/>
        </p:nvSpPr>
        <p:spPr bwMode="auto">
          <a:xfrm>
            <a:off x="323528" y="2636912"/>
            <a:ext cx="8331200" cy="830997"/>
          </a:xfrm>
          <a:prstGeom prst="rect">
            <a:avLst/>
          </a:prstGeom>
          <a:noFill/>
          <a:ln w="9525">
            <a:noFill/>
            <a:miter lim="800000"/>
            <a:headEnd/>
            <a:tailEnd/>
          </a:ln>
        </p:spPr>
        <p:txBody>
          <a:bodyPr>
            <a:spAutoFit/>
          </a:bodyPr>
          <a:lstStyle/>
          <a:p>
            <a:r>
              <a:rPr lang="es-ES" sz="1600" dirty="0" smtClean="0">
                <a:latin typeface="Calibri" pitchFamily="34" charset="0"/>
              </a:rPr>
              <a:t>En la que la diferencia de presiones “</a:t>
            </a:r>
            <a:r>
              <a:rPr lang="es-ES" sz="1600" dirty="0" err="1" smtClean="0">
                <a:latin typeface="Calibri" pitchFamily="34" charset="0"/>
              </a:rPr>
              <a:t>dp</a:t>
            </a:r>
            <a:r>
              <a:rPr lang="es-ES" sz="1600" dirty="0" smtClean="0">
                <a:latin typeface="Calibri" pitchFamily="34" charset="0"/>
              </a:rPr>
              <a:t>” entre dos puntos del fluido sometido al campo de fuerzas de intensidad </a:t>
            </a:r>
            <a:r>
              <a:rPr lang="es-ES" sz="1600" b="1" i="1" dirty="0" smtClean="0">
                <a:latin typeface="Calibri" pitchFamily="34" charset="0"/>
              </a:rPr>
              <a:t>f</a:t>
            </a:r>
            <a:r>
              <a:rPr lang="es-ES" sz="1600" dirty="0" smtClean="0">
                <a:latin typeface="Calibri" pitchFamily="34" charset="0"/>
              </a:rPr>
              <a:t> y que distan entre sí </a:t>
            </a:r>
            <a:r>
              <a:rPr lang="es-ES" sz="1600" b="1" dirty="0" err="1" smtClean="0">
                <a:latin typeface="Calibri" pitchFamily="34" charset="0"/>
              </a:rPr>
              <a:t>dr</a:t>
            </a:r>
            <a:r>
              <a:rPr lang="es-ES" sz="1600" dirty="0" err="1" smtClean="0">
                <a:latin typeface="Calibri" pitchFamily="34" charset="0"/>
              </a:rPr>
              <a:t>.</a:t>
            </a:r>
            <a:r>
              <a:rPr lang="es-ES" sz="1600" dirty="0" smtClean="0">
                <a:latin typeface="Calibri" pitchFamily="34" charset="0"/>
              </a:rPr>
              <a:t> </a:t>
            </a:r>
            <a:endParaRPr lang="es-ES" sz="1600" dirty="0">
              <a:latin typeface="Calibri" pitchFamily="34" charset="0"/>
            </a:endParaRPr>
          </a:p>
          <a:p>
            <a:r>
              <a:rPr lang="es-ES" sz="1600" dirty="0">
                <a:latin typeface="Calibri" pitchFamily="34" charset="0"/>
              </a:rPr>
              <a:t>				</a:t>
            </a:r>
          </a:p>
        </p:txBody>
      </p:sp>
      <p:sp>
        <p:nvSpPr>
          <p:cNvPr id="9" name="5 CuadroTexto"/>
          <p:cNvSpPr txBox="1">
            <a:spLocks noChangeArrowheads="1"/>
          </p:cNvSpPr>
          <p:nvPr/>
        </p:nvSpPr>
        <p:spPr bwMode="auto">
          <a:xfrm>
            <a:off x="395536" y="4077072"/>
            <a:ext cx="8331200" cy="338554"/>
          </a:xfrm>
          <a:prstGeom prst="rect">
            <a:avLst/>
          </a:prstGeom>
          <a:noFill/>
          <a:ln w="9525">
            <a:noFill/>
            <a:miter lim="800000"/>
            <a:headEnd/>
            <a:tailEnd/>
          </a:ln>
        </p:spPr>
        <p:txBody>
          <a:bodyPr>
            <a:spAutoFit/>
          </a:bodyPr>
          <a:lstStyle/>
          <a:p>
            <a:r>
              <a:rPr lang="es-ES" sz="1600" dirty="0" smtClean="0">
                <a:latin typeface="Calibri" pitchFamily="34" charset="0"/>
              </a:rPr>
              <a:t>La superficies de isobaras (igual presión) implican que </a:t>
            </a:r>
            <a:r>
              <a:rPr lang="es-ES" sz="1600" dirty="0" err="1" smtClean="0">
                <a:latin typeface="Calibri" pitchFamily="34" charset="0"/>
              </a:rPr>
              <a:t>dp</a:t>
            </a:r>
            <a:r>
              <a:rPr lang="es-ES" sz="1600" dirty="0" smtClean="0">
                <a:latin typeface="Calibri" pitchFamily="34" charset="0"/>
              </a:rPr>
              <a:t> = 0 , por lo tanto:</a:t>
            </a:r>
            <a:endParaRPr lang="es-ES" sz="1600" dirty="0">
              <a:latin typeface="Calibri" pitchFamily="34" charset="0"/>
            </a:endParaRPr>
          </a:p>
        </p:txBody>
      </p:sp>
      <p:pic>
        <p:nvPicPr>
          <p:cNvPr id="63492" name="Picture 4"/>
          <p:cNvPicPr>
            <a:picLocks noChangeAspect="1" noChangeArrowheads="1"/>
          </p:cNvPicPr>
          <p:nvPr/>
        </p:nvPicPr>
        <p:blipFill>
          <a:blip r:embed="rId5" cstate="print"/>
          <a:srcRect/>
          <a:stretch>
            <a:fillRect/>
          </a:stretch>
        </p:blipFill>
        <p:spPr bwMode="auto">
          <a:xfrm>
            <a:off x="3491880" y="3356992"/>
            <a:ext cx="1847850" cy="600075"/>
          </a:xfrm>
          <a:prstGeom prst="rect">
            <a:avLst/>
          </a:prstGeom>
          <a:noFill/>
          <a:ln w="9525">
            <a:noFill/>
            <a:miter lim="800000"/>
            <a:headEnd/>
            <a:tailEnd/>
          </a:ln>
        </p:spPr>
      </p:pic>
      <p:pic>
        <p:nvPicPr>
          <p:cNvPr id="2" name="Picture 5"/>
          <p:cNvPicPr>
            <a:picLocks noChangeAspect="1" noChangeArrowheads="1"/>
          </p:cNvPicPr>
          <p:nvPr/>
        </p:nvPicPr>
        <p:blipFill>
          <a:blip r:embed="rId6" cstate="print"/>
          <a:srcRect/>
          <a:stretch>
            <a:fillRect/>
          </a:stretch>
        </p:blipFill>
        <p:spPr bwMode="auto">
          <a:xfrm>
            <a:off x="3851920" y="4509120"/>
            <a:ext cx="1152525" cy="352425"/>
          </a:xfrm>
          <a:prstGeom prst="rect">
            <a:avLst/>
          </a:prstGeom>
          <a:noFill/>
          <a:ln w="9525">
            <a:noFill/>
            <a:miter lim="800000"/>
            <a:headEnd/>
            <a:tailEnd/>
          </a:ln>
        </p:spPr>
      </p:pic>
      <p:pic>
        <p:nvPicPr>
          <p:cNvPr id="63494" name="Picture 6"/>
          <p:cNvPicPr>
            <a:picLocks noChangeAspect="1" noChangeArrowheads="1"/>
          </p:cNvPicPr>
          <p:nvPr/>
        </p:nvPicPr>
        <p:blipFill>
          <a:blip r:embed="rId7" cstate="print"/>
          <a:srcRect/>
          <a:stretch>
            <a:fillRect/>
          </a:stretch>
        </p:blipFill>
        <p:spPr bwMode="auto">
          <a:xfrm>
            <a:off x="3059832" y="5877272"/>
            <a:ext cx="2800350" cy="361950"/>
          </a:xfrm>
          <a:prstGeom prst="rect">
            <a:avLst/>
          </a:prstGeom>
          <a:noFill/>
          <a:ln w="9525">
            <a:noFill/>
            <a:miter lim="800000"/>
            <a:headEnd/>
            <a:tailEnd/>
          </a:ln>
        </p:spPr>
      </p:pic>
      <p:grpSp>
        <p:nvGrpSpPr>
          <p:cNvPr id="15" name="14 Grupo"/>
          <p:cNvGrpSpPr/>
          <p:nvPr/>
        </p:nvGrpSpPr>
        <p:grpSpPr>
          <a:xfrm>
            <a:off x="323528" y="4941168"/>
            <a:ext cx="8477250" cy="648072"/>
            <a:chOff x="323528" y="4941168"/>
            <a:chExt cx="8477250" cy="648072"/>
          </a:xfrm>
        </p:grpSpPr>
        <p:pic>
          <p:nvPicPr>
            <p:cNvPr id="4" name="Picture 7"/>
            <p:cNvPicPr>
              <a:picLocks noChangeAspect="1" noChangeArrowheads="1"/>
            </p:cNvPicPr>
            <p:nvPr/>
          </p:nvPicPr>
          <p:blipFill>
            <a:blip r:embed="rId8" cstate="print"/>
            <a:srcRect/>
            <a:stretch>
              <a:fillRect/>
            </a:stretch>
          </p:blipFill>
          <p:spPr bwMode="auto">
            <a:xfrm>
              <a:off x="323528" y="4941168"/>
              <a:ext cx="8477250" cy="571500"/>
            </a:xfrm>
            <a:prstGeom prst="rect">
              <a:avLst/>
            </a:prstGeom>
            <a:noFill/>
            <a:ln w="9525">
              <a:noFill/>
              <a:miter lim="800000"/>
              <a:headEnd/>
              <a:tailEnd/>
            </a:ln>
          </p:spPr>
        </p:pic>
        <p:sp>
          <p:nvSpPr>
            <p:cNvPr id="14" name="13 Rectángulo"/>
            <p:cNvSpPr/>
            <p:nvPr/>
          </p:nvSpPr>
          <p:spPr>
            <a:xfrm>
              <a:off x="8244408" y="5229200"/>
              <a:ext cx="50405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3" name="12 Marcador de número de diapositiva"/>
          <p:cNvSpPr>
            <a:spLocks noGrp="1"/>
          </p:cNvSpPr>
          <p:nvPr>
            <p:ph type="sldNum" sz="quarter" idx="12"/>
          </p:nvPr>
        </p:nvSpPr>
        <p:spPr/>
        <p:txBody>
          <a:bodyPr/>
          <a:lstStyle/>
          <a:p>
            <a:pPr>
              <a:defRPr/>
            </a:pPr>
            <a:fld id="{8C5B98BF-A16B-41F7-93AD-6565B65105D1}" type="slidenum">
              <a:rPr lang="es-ES" smtClean="0"/>
              <a:pPr>
                <a:defRPr/>
              </a:pPr>
              <a:t>12</a:t>
            </a:fld>
            <a:endParaRPr lang="es-ES"/>
          </a:p>
        </p:txBody>
      </p:sp>
      <p:sp>
        <p:nvSpPr>
          <p:cNvPr id="18"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19" name="18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20" name="19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sp>
        <p:nvSpPr>
          <p:cNvPr id="16" name="15 Rectángulo"/>
          <p:cNvSpPr/>
          <p:nvPr/>
        </p:nvSpPr>
        <p:spPr>
          <a:xfrm>
            <a:off x="467544" y="5270720"/>
            <a:ext cx="263214" cy="276999"/>
          </a:xfrm>
          <a:prstGeom prst="rect">
            <a:avLst/>
          </a:prstGeom>
        </p:spPr>
        <p:txBody>
          <a:bodyPr wrap="none">
            <a:spAutoFit/>
          </a:bodyPr>
          <a:lstStyle/>
          <a:p>
            <a:r>
              <a:rPr lang="es-ES" sz="1200" b="1" dirty="0" smtClean="0">
                <a:latin typeface="Calibri" pitchFamily="34" charset="0"/>
              </a:rPr>
              <a:t>1</a:t>
            </a:r>
            <a:endParaRPr lang="es-ES" sz="1200" b="1" dirty="0">
              <a:latin typeface="Calibri" pitchFamily="34" charset="0"/>
            </a:endParaRPr>
          </a:p>
        </p:txBody>
      </p:sp>
      <p:sp>
        <p:nvSpPr>
          <p:cNvPr id="17" name="16 Rectángulo"/>
          <p:cNvSpPr/>
          <p:nvPr/>
        </p:nvSpPr>
        <p:spPr>
          <a:xfrm>
            <a:off x="2724610" y="5312241"/>
            <a:ext cx="263214" cy="276999"/>
          </a:xfrm>
          <a:prstGeom prst="rect">
            <a:avLst/>
          </a:prstGeom>
        </p:spPr>
        <p:txBody>
          <a:bodyPr wrap="none">
            <a:spAutoFit/>
          </a:bodyPr>
          <a:lstStyle/>
          <a:p>
            <a:r>
              <a:rPr lang="es-ES" sz="1200" b="1" dirty="0" smtClean="0">
                <a:latin typeface="Calibri" pitchFamily="34" charset="0"/>
              </a:rPr>
              <a:t>1</a:t>
            </a:r>
            <a:endParaRPr lang="es-ES" sz="1200" b="1" dirty="0">
              <a:latin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5" name="5 CuadroTexto"/>
          <p:cNvSpPr txBox="1">
            <a:spLocks noChangeArrowheads="1"/>
          </p:cNvSpPr>
          <p:nvPr/>
        </p:nvSpPr>
        <p:spPr bwMode="auto">
          <a:xfrm>
            <a:off x="467544" y="908720"/>
            <a:ext cx="8331200" cy="338554"/>
          </a:xfrm>
          <a:prstGeom prst="rect">
            <a:avLst/>
          </a:prstGeom>
          <a:noFill/>
          <a:ln w="9525">
            <a:noFill/>
            <a:miter lim="800000"/>
            <a:headEnd/>
            <a:tailEnd/>
          </a:ln>
        </p:spPr>
        <p:txBody>
          <a:bodyPr>
            <a:spAutoFit/>
          </a:bodyPr>
          <a:lstStyle/>
          <a:p>
            <a:r>
              <a:rPr lang="es-ES" sz="1600" dirty="0" smtClean="0">
                <a:latin typeface="Calibri" pitchFamily="34" charset="0"/>
              </a:rPr>
              <a:t>Si se hace </a:t>
            </a:r>
            <a:r>
              <a:rPr lang="es-ES" sz="1600" b="1" dirty="0" err="1" smtClean="0">
                <a:latin typeface="Calibri" pitchFamily="34" charset="0"/>
              </a:rPr>
              <a:t>dp</a:t>
            </a:r>
            <a:r>
              <a:rPr lang="es-ES" sz="1600" b="1" dirty="0" smtClean="0">
                <a:latin typeface="Calibri" pitchFamily="34" charset="0"/>
              </a:rPr>
              <a:t> = 0</a:t>
            </a:r>
            <a:r>
              <a:rPr lang="es-ES" sz="1600" dirty="0" smtClean="0">
                <a:latin typeface="Calibri" pitchFamily="34" charset="0"/>
              </a:rPr>
              <a:t>, entonces:</a:t>
            </a:r>
            <a:r>
              <a:rPr lang="es-ES" sz="1600" dirty="0">
                <a:latin typeface="Calibri" pitchFamily="34" charset="0"/>
              </a:rPr>
              <a:t>				</a:t>
            </a:r>
          </a:p>
        </p:txBody>
      </p:sp>
      <p:graphicFrame>
        <p:nvGraphicFramePr>
          <p:cNvPr id="66562" name="Object 2"/>
          <p:cNvGraphicFramePr>
            <a:graphicFrameLocks noChangeAspect="1"/>
          </p:cNvGraphicFramePr>
          <p:nvPr/>
        </p:nvGraphicFramePr>
        <p:xfrm>
          <a:off x="3995738" y="1989138"/>
          <a:ext cx="200025" cy="200025"/>
        </p:xfrm>
        <a:graphic>
          <a:graphicData uri="http://schemas.openxmlformats.org/presentationml/2006/ole">
            <mc:AlternateContent xmlns:mc="http://schemas.openxmlformats.org/markup-compatibility/2006">
              <mc:Choice xmlns:v="urn:schemas-microsoft-com:vml" Requires="v">
                <p:oleObj spid="_x0000_s66664" name="Ecuación" r:id="rId3" imgW="75969" imgH="75969" progId="Equation.3">
                  <p:embed/>
                </p:oleObj>
              </mc:Choice>
              <mc:Fallback>
                <p:oleObj name="Ecuación" r:id="rId3" imgW="75969" imgH="75969" progId="Equation.3">
                  <p:embed/>
                  <p:pic>
                    <p:nvPicPr>
                      <p:cNvPr id="0" name="Picture 24"/>
                      <p:cNvPicPr>
                        <a:picLocks noChangeAspect="1" noChangeArrowheads="1"/>
                      </p:cNvPicPr>
                      <p:nvPr/>
                    </p:nvPicPr>
                    <p:blipFill>
                      <a:blip r:embed="rId4">
                        <a:lum bright="100000" contrast="100000"/>
                        <a:extLst>
                          <a:ext uri="{28A0092B-C50C-407E-A947-70E740481C1C}">
                            <a14:useLocalDpi xmlns:a14="http://schemas.microsoft.com/office/drawing/2010/main" val="0"/>
                          </a:ext>
                        </a:extLst>
                      </a:blip>
                      <a:srcRect/>
                      <a:stretch>
                        <a:fillRect/>
                      </a:stretch>
                    </p:blipFill>
                    <p:spPr bwMode="auto">
                      <a:xfrm>
                        <a:off x="3995738" y="1989138"/>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graphicFrame>
        <p:nvGraphicFramePr>
          <p:cNvPr id="66563" name="Object 3"/>
          <p:cNvGraphicFramePr>
            <a:graphicFrameLocks noChangeAspect="1"/>
          </p:cNvGraphicFramePr>
          <p:nvPr/>
        </p:nvGraphicFramePr>
        <p:xfrm>
          <a:off x="4087813" y="2047875"/>
          <a:ext cx="320675" cy="609600"/>
        </p:xfrm>
        <a:graphic>
          <a:graphicData uri="http://schemas.openxmlformats.org/presentationml/2006/ole">
            <mc:AlternateContent xmlns:mc="http://schemas.openxmlformats.org/markup-compatibility/2006">
              <mc:Choice xmlns:v="urn:schemas-microsoft-com:vml" Requires="v">
                <p:oleObj spid="_x0000_s66665" name="Ecuación" r:id="rId5" imgW="139579" imgH="266469" progId="Equation.3">
                  <p:embed/>
                </p:oleObj>
              </mc:Choice>
              <mc:Fallback>
                <p:oleObj name="Ecuación" r:id="rId5" imgW="139579" imgH="266469" progId="Equation.3">
                  <p:embed/>
                  <p:pic>
                    <p:nvPicPr>
                      <p:cNvPr id="0" name="Picture 25"/>
                      <p:cNvPicPr>
                        <a:picLocks noChangeAspect="1" noChangeArrowheads="1"/>
                      </p:cNvPicPr>
                      <p:nvPr/>
                    </p:nvPicPr>
                    <p:blipFill>
                      <a:blip r:embed="rId6">
                        <a:lum bright="100000" contrast="100000"/>
                        <a:extLst>
                          <a:ext uri="{28A0092B-C50C-407E-A947-70E740481C1C}">
                            <a14:useLocalDpi xmlns:a14="http://schemas.microsoft.com/office/drawing/2010/main" val="0"/>
                          </a:ext>
                        </a:extLst>
                      </a:blip>
                      <a:srcRect/>
                      <a:stretch>
                        <a:fillRect/>
                      </a:stretch>
                    </p:blipFill>
                    <p:spPr bwMode="auto">
                      <a:xfrm>
                        <a:off x="4087813" y="2047875"/>
                        <a:ext cx="3206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sp>
        <p:nvSpPr>
          <p:cNvPr id="7" name="5 CuadroTexto"/>
          <p:cNvSpPr txBox="1">
            <a:spLocks noChangeArrowheads="1"/>
          </p:cNvSpPr>
          <p:nvPr/>
        </p:nvSpPr>
        <p:spPr bwMode="auto">
          <a:xfrm>
            <a:off x="251520" y="1916832"/>
            <a:ext cx="8331200" cy="584775"/>
          </a:xfrm>
          <a:prstGeom prst="rect">
            <a:avLst/>
          </a:prstGeom>
          <a:noFill/>
          <a:ln w="9525">
            <a:noFill/>
            <a:miter lim="800000"/>
            <a:headEnd/>
            <a:tailEnd/>
          </a:ln>
        </p:spPr>
        <p:txBody>
          <a:bodyPr>
            <a:spAutoFit/>
          </a:bodyPr>
          <a:lstStyle/>
          <a:p>
            <a:r>
              <a:rPr lang="es-ES" sz="1600" i="1" dirty="0" smtClean="0">
                <a:latin typeface="Calibri" pitchFamily="34" charset="0"/>
              </a:rPr>
              <a:t>En un fluido en equilibrio bajo la acción de un campo de fuerzas derivado de un potencial las superficies son también superficies equipotenciales</a:t>
            </a:r>
            <a:endParaRPr lang="es-ES" sz="1600" i="1" dirty="0">
              <a:latin typeface="Calibri" pitchFamily="34" charset="0"/>
            </a:endParaRPr>
          </a:p>
        </p:txBody>
      </p:sp>
      <p:pic>
        <p:nvPicPr>
          <p:cNvPr id="66566" name="Picture 6"/>
          <p:cNvPicPr>
            <a:picLocks noChangeAspect="1" noChangeArrowheads="1"/>
          </p:cNvPicPr>
          <p:nvPr/>
        </p:nvPicPr>
        <p:blipFill>
          <a:blip r:embed="rId7" cstate="print"/>
          <a:srcRect/>
          <a:stretch>
            <a:fillRect/>
          </a:stretch>
        </p:blipFill>
        <p:spPr bwMode="auto">
          <a:xfrm>
            <a:off x="251520" y="4797152"/>
            <a:ext cx="8448675" cy="571500"/>
          </a:xfrm>
          <a:prstGeom prst="rect">
            <a:avLst/>
          </a:prstGeom>
          <a:noFill/>
          <a:ln w="9525">
            <a:noFill/>
            <a:miter lim="800000"/>
            <a:headEnd/>
            <a:tailEnd/>
          </a:ln>
        </p:spPr>
      </p:pic>
      <p:pic>
        <p:nvPicPr>
          <p:cNvPr id="4" name="Picture 4"/>
          <p:cNvPicPr>
            <a:picLocks noChangeAspect="1" noChangeArrowheads="1"/>
          </p:cNvPicPr>
          <p:nvPr/>
        </p:nvPicPr>
        <p:blipFill>
          <a:blip r:embed="rId8" cstate="print"/>
          <a:srcRect/>
          <a:stretch>
            <a:fillRect/>
          </a:stretch>
        </p:blipFill>
        <p:spPr bwMode="auto">
          <a:xfrm>
            <a:off x="1763688" y="1340768"/>
            <a:ext cx="5105001" cy="432049"/>
          </a:xfrm>
          <a:prstGeom prst="rect">
            <a:avLst/>
          </a:prstGeom>
          <a:noFill/>
          <a:ln w="9525">
            <a:noFill/>
            <a:miter lim="800000"/>
            <a:headEnd/>
            <a:tailEnd/>
          </a:ln>
        </p:spPr>
      </p:pic>
      <p:pic>
        <p:nvPicPr>
          <p:cNvPr id="5" name="Picture 5"/>
          <p:cNvPicPr>
            <a:picLocks noChangeAspect="1" noChangeArrowheads="1"/>
          </p:cNvPicPr>
          <p:nvPr/>
        </p:nvPicPr>
        <p:blipFill>
          <a:blip r:embed="rId9" cstate="print"/>
          <a:srcRect/>
          <a:stretch>
            <a:fillRect/>
          </a:stretch>
        </p:blipFill>
        <p:spPr bwMode="auto">
          <a:xfrm>
            <a:off x="323528" y="2708920"/>
            <a:ext cx="8534400" cy="485775"/>
          </a:xfrm>
          <a:prstGeom prst="rect">
            <a:avLst/>
          </a:prstGeom>
          <a:noFill/>
          <a:ln w="9525">
            <a:noFill/>
            <a:miter lim="800000"/>
            <a:headEnd/>
            <a:tailEnd/>
          </a:ln>
        </p:spPr>
      </p:pic>
      <p:pic>
        <p:nvPicPr>
          <p:cNvPr id="6" name="Picture 6"/>
          <p:cNvPicPr>
            <a:picLocks noChangeAspect="1" noChangeArrowheads="1"/>
          </p:cNvPicPr>
          <p:nvPr/>
        </p:nvPicPr>
        <p:blipFill>
          <a:blip r:embed="rId10" cstate="print"/>
          <a:srcRect/>
          <a:stretch>
            <a:fillRect/>
          </a:stretch>
        </p:blipFill>
        <p:spPr bwMode="auto">
          <a:xfrm>
            <a:off x="683568" y="3645024"/>
            <a:ext cx="8200405" cy="685457"/>
          </a:xfrm>
          <a:prstGeom prst="rect">
            <a:avLst/>
          </a:prstGeom>
          <a:noFill/>
          <a:ln w="9525">
            <a:noFill/>
            <a:miter lim="800000"/>
            <a:headEnd/>
            <a:tailEnd/>
          </a:ln>
        </p:spPr>
      </p:pic>
      <p:sp>
        <p:nvSpPr>
          <p:cNvPr id="12" name="11 Marcador de número de diapositiva"/>
          <p:cNvSpPr>
            <a:spLocks noGrp="1"/>
          </p:cNvSpPr>
          <p:nvPr>
            <p:ph type="sldNum" sz="quarter" idx="12"/>
          </p:nvPr>
        </p:nvSpPr>
        <p:spPr/>
        <p:txBody>
          <a:bodyPr/>
          <a:lstStyle/>
          <a:p>
            <a:pPr>
              <a:defRPr/>
            </a:pPr>
            <a:fld id="{8C5B98BF-A16B-41F7-93AD-6565B65105D1}" type="slidenum">
              <a:rPr lang="es-ES" smtClean="0"/>
              <a:pPr>
                <a:defRPr/>
              </a:pPr>
              <a:t>13</a:t>
            </a:fld>
            <a:endParaRPr lang="es-ES"/>
          </a:p>
        </p:txBody>
      </p:sp>
      <p:sp>
        <p:nvSpPr>
          <p:cNvPr id="15"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16" name="15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17" name="16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4" name="2 Subtítulo"/>
          <p:cNvSpPr txBox="1">
            <a:spLocks/>
          </p:cNvSpPr>
          <p:nvPr/>
        </p:nvSpPr>
        <p:spPr bwMode="auto">
          <a:xfrm>
            <a:off x="1259632" y="476672"/>
            <a:ext cx="6400800" cy="431800"/>
          </a:xfrm>
          <a:prstGeom prst="rect">
            <a:avLst/>
          </a:prstGeom>
          <a:noFill/>
          <a:ln w="9525">
            <a:noFill/>
            <a:miter lim="800000"/>
            <a:headEnd/>
            <a:tailEnd/>
          </a:ln>
        </p:spPr>
        <p:txBody>
          <a:bodyPr/>
          <a:lstStyle/>
          <a:p>
            <a:pPr algn="ctr">
              <a:spcBef>
                <a:spcPct val="20000"/>
              </a:spcBef>
            </a:pPr>
            <a:r>
              <a:rPr lang="es-ES" b="1" dirty="0" smtClean="0">
                <a:solidFill>
                  <a:prstClr val="black"/>
                </a:solidFill>
                <a:latin typeface="Calibri" pitchFamily="34" charset="0"/>
              </a:rPr>
              <a:t>Teorema fundamental de la Hidrostática.</a:t>
            </a:r>
            <a:endParaRPr lang="es-ES" b="1" dirty="0">
              <a:solidFill>
                <a:prstClr val="black"/>
              </a:solidFill>
              <a:latin typeface="Calibri" pitchFamily="34" charset="0"/>
            </a:endParaRPr>
          </a:p>
        </p:txBody>
      </p:sp>
      <p:sp>
        <p:nvSpPr>
          <p:cNvPr id="66565" name="5 CuadroTexto"/>
          <p:cNvSpPr txBox="1">
            <a:spLocks noChangeArrowheads="1"/>
          </p:cNvSpPr>
          <p:nvPr/>
        </p:nvSpPr>
        <p:spPr bwMode="auto">
          <a:xfrm>
            <a:off x="179512" y="836712"/>
            <a:ext cx="8331200" cy="830997"/>
          </a:xfrm>
          <a:prstGeom prst="rect">
            <a:avLst/>
          </a:prstGeom>
          <a:noFill/>
          <a:ln w="9525">
            <a:noFill/>
            <a:miter lim="800000"/>
            <a:headEnd/>
            <a:tailEnd/>
          </a:ln>
        </p:spPr>
        <p:txBody>
          <a:bodyPr>
            <a:spAutoFit/>
          </a:bodyPr>
          <a:lstStyle/>
          <a:p>
            <a:pPr algn="just"/>
            <a:r>
              <a:rPr lang="es-ES" sz="1600" i="1" dirty="0" smtClean="0">
                <a:solidFill>
                  <a:prstClr val="black"/>
                </a:solidFill>
                <a:latin typeface="Calibri" pitchFamily="34" charset="0"/>
              </a:rPr>
              <a:t>La diferencia de presión entre dos puntos de un líquido en reposo, bajo la acción de la gravedad</a:t>
            </a:r>
            <a:r>
              <a:rPr lang="es-ES" sz="1600" dirty="0" smtClean="0">
                <a:solidFill>
                  <a:prstClr val="black"/>
                </a:solidFill>
                <a:latin typeface="Calibri" pitchFamily="34" charset="0"/>
              </a:rPr>
              <a:t> </a:t>
            </a:r>
            <a:r>
              <a:rPr lang="es-ES" sz="1600" i="1" dirty="0">
                <a:solidFill>
                  <a:prstClr val="black"/>
                </a:solidFill>
                <a:latin typeface="Calibri" pitchFamily="34" charset="0"/>
              </a:rPr>
              <a:t>e</a:t>
            </a:r>
            <a:r>
              <a:rPr lang="es-ES" sz="1600" i="1" dirty="0" smtClean="0">
                <a:solidFill>
                  <a:prstClr val="black"/>
                </a:solidFill>
                <a:latin typeface="Calibri" pitchFamily="34" charset="0"/>
              </a:rPr>
              <a:t>s igual al peso de una columna de líquido que tiene por base la unidad de superficie y por altura la diferencia de alturas delos puntos.  </a:t>
            </a:r>
            <a:r>
              <a:rPr lang="es-ES" sz="1600" i="1" dirty="0">
                <a:solidFill>
                  <a:prstClr val="black"/>
                </a:solidFill>
                <a:latin typeface="Calibri" pitchFamily="34" charset="0"/>
              </a:rPr>
              <a:t>				</a:t>
            </a:r>
          </a:p>
        </p:txBody>
      </p:sp>
      <p:graphicFrame>
        <p:nvGraphicFramePr>
          <p:cNvPr id="66562" name="Object 2"/>
          <p:cNvGraphicFramePr>
            <a:graphicFrameLocks noChangeAspect="1"/>
          </p:cNvGraphicFramePr>
          <p:nvPr/>
        </p:nvGraphicFramePr>
        <p:xfrm>
          <a:off x="3995738" y="1989138"/>
          <a:ext cx="200025" cy="200025"/>
        </p:xfrm>
        <a:graphic>
          <a:graphicData uri="http://schemas.openxmlformats.org/presentationml/2006/ole">
            <mc:AlternateContent xmlns:mc="http://schemas.openxmlformats.org/markup-compatibility/2006">
              <mc:Choice xmlns:v="urn:schemas-microsoft-com:vml" Requires="v">
                <p:oleObj spid="_x0000_s74856" name="Ecuación" r:id="rId3" imgW="75969" imgH="75969" progId="Equation.3">
                  <p:embed/>
                </p:oleObj>
              </mc:Choice>
              <mc:Fallback>
                <p:oleObj name="Ecuación" r:id="rId3" imgW="75969" imgH="75969" progId="Equation.3">
                  <p:embed/>
                  <p:pic>
                    <p:nvPicPr>
                      <p:cNvPr id="0" name="Picture 24"/>
                      <p:cNvPicPr>
                        <a:picLocks noChangeAspect="1" noChangeArrowheads="1"/>
                      </p:cNvPicPr>
                      <p:nvPr/>
                    </p:nvPicPr>
                    <p:blipFill>
                      <a:blip r:embed="rId4">
                        <a:lum bright="100000" contrast="100000"/>
                        <a:extLst>
                          <a:ext uri="{28A0092B-C50C-407E-A947-70E740481C1C}">
                            <a14:useLocalDpi xmlns:a14="http://schemas.microsoft.com/office/drawing/2010/main" val="0"/>
                          </a:ext>
                        </a:extLst>
                      </a:blip>
                      <a:srcRect/>
                      <a:stretch>
                        <a:fillRect/>
                      </a:stretch>
                    </p:blipFill>
                    <p:spPr bwMode="auto">
                      <a:xfrm>
                        <a:off x="3995738" y="1989138"/>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graphicFrame>
        <p:nvGraphicFramePr>
          <p:cNvPr id="66563" name="Object 3"/>
          <p:cNvGraphicFramePr>
            <a:graphicFrameLocks noChangeAspect="1"/>
          </p:cNvGraphicFramePr>
          <p:nvPr/>
        </p:nvGraphicFramePr>
        <p:xfrm>
          <a:off x="4087813" y="2047875"/>
          <a:ext cx="320675" cy="609600"/>
        </p:xfrm>
        <a:graphic>
          <a:graphicData uri="http://schemas.openxmlformats.org/presentationml/2006/ole">
            <mc:AlternateContent xmlns:mc="http://schemas.openxmlformats.org/markup-compatibility/2006">
              <mc:Choice xmlns:v="urn:schemas-microsoft-com:vml" Requires="v">
                <p:oleObj spid="_x0000_s74857" name="Ecuación" r:id="rId5" imgW="139579" imgH="266469" progId="Equation.3">
                  <p:embed/>
                </p:oleObj>
              </mc:Choice>
              <mc:Fallback>
                <p:oleObj name="Ecuación" r:id="rId5" imgW="139579" imgH="266469" progId="Equation.3">
                  <p:embed/>
                  <p:pic>
                    <p:nvPicPr>
                      <p:cNvPr id="0" name="Picture 25"/>
                      <p:cNvPicPr>
                        <a:picLocks noChangeAspect="1" noChangeArrowheads="1"/>
                      </p:cNvPicPr>
                      <p:nvPr/>
                    </p:nvPicPr>
                    <p:blipFill>
                      <a:blip r:embed="rId6">
                        <a:lum bright="100000" contrast="100000"/>
                        <a:extLst>
                          <a:ext uri="{28A0092B-C50C-407E-A947-70E740481C1C}">
                            <a14:useLocalDpi xmlns:a14="http://schemas.microsoft.com/office/drawing/2010/main" val="0"/>
                          </a:ext>
                        </a:extLst>
                      </a:blip>
                      <a:srcRect/>
                      <a:stretch>
                        <a:fillRect/>
                      </a:stretch>
                    </p:blipFill>
                    <p:spPr bwMode="auto">
                      <a:xfrm>
                        <a:off x="4087813" y="2047875"/>
                        <a:ext cx="3206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sp>
        <p:nvSpPr>
          <p:cNvPr id="6" name="5 CuadroTexto"/>
          <p:cNvSpPr txBox="1">
            <a:spLocks noChangeArrowheads="1"/>
          </p:cNvSpPr>
          <p:nvPr/>
        </p:nvSpPr>
        <p:spPr bwMode="auto">
          <a:xfrm>
            <a:off x="179512" y="1700808"/>
            <a:ext cx="8331200" cy="338554"/>
          </a:xfrm>
          <a:prstGeom prst="rect">
            <a:avLst/>
          </a:prstGeom>
          <a:noFill/>
          <a:ln w="9525">
            <a:noFill/>
            <a:miter lim="800000"/>
            <a:headEnd/>
            <a:tailEnd/>
          </a:ln>
        </p:spPr>
        <p:txBody>
          <a:bodyPr>
            <a:spAutoFit/>
          </a:bodyPr>
          <a:lstStyle/>
          <a:p>
            <a:r>
              <a:rPr lang="es-ES" sz="1600" dirty="0" smtClean="0">
                <a:solidFill>
                  <a:prstClr val="black"/>
                </a:solidFill>
                <a:latin typeface="Calibri" pitchFamily="34" charset="0"/>
              </a:rPr>
              <a:t>Si el fluido solo está sometido a las fuerzas gravitacionales, entonces :           </a:t>
            </a:r>
            <a:r>
              <a:rPr lang="es-ES" sz="1600" b="1" i="1" dirty="0" smtClean="0">
                <a:solidFill>
                  <a:prstClr val="black"/>
                </a:solidFill>
                <a:latin typeface="Calibri" pitchFamily="34" charset="0"/>
              </a:rPr>
              <a:t>f </a:t>
            </a:r>
            <a:r>
              <a:rPr lang="es-ES" sz="1600" i="1" dirty="0" smtClean="0">
                <a:solidFill>
                  <a:prstClr val="black"/>
                </a:solidFill>
                <a:latin typeface="Calibri" pitchFamily="34" charset="0"/>
              </a:rPr>
              <a:t>= - </a:t>
            </a:r>
            <a:r>
              <a:rPr lang="es-ES" sz="1600" dirty="0" err="1" smtClean="0">
                <a:solidFill>
                  <a:prstClr val="black"/>
                </a:solidFill>
                <a:latin typeface="Calibri" pitchFamily="34" charset="0"/>
              </a:rPr>
              <a:t>g</a:t>
            </a:r>
            <a:r>
              <a:rPr lang="es-ES" sz="1600" b="1" i="1" dirty="0" err="1" smtClean="0">
                <a:solidFill>
                  <a:prstClr val="black"/>
                </a:solidFill>
                <a:latin typeface="Calibri" pitchFamily="34" charset="0"/>
              </a:rPr>
              <a:t>k</a:t>
            </a:r>
            <a:r>
              <a:rPr lang="es-ES" sz="1600" dirty="0" smtClean="0">
                <a:solidFill>
                  <a:prstClr val="black"/>
                </a:solidFill>
                <a:latin typeface="Calibri" pitchFamily="34" charset="0"/>
              </a:rPr>
              <a:t>  </a:t>
            </a:r>
            <a:r>
              <a:rPr lang="es-ES" sz="1600" dirty="0">
                <a:solidFill>
                  <a:prstClr val="black"/>
                </a:solidFill>
                <a:latin typeface="Calibri" pitchFamily="34" charset="0"/>
              </a:rPr>
              <a:t>	</a:t>
            </a:r>
          </a:p>
        </p:txBody>
      </p:sp>
      <p:pic>
        <p:nvPicPr>
          <p:cNvPr id="74757" name="Picture 5"/>
          <p:cNvPicPr>
            <a:picLocks noChangeAspect="1" noChangeArrowheads="1"/>
          </p:cNvPicPr>
          <p:nvPr/>
        </p:nvPicPr>
        <p:blipFill>
          <a:blip r:embed="rId7" cstate="print"/>
          <a:srcRect/>
          <a:stretch>
            <a:fillRect/>
          </a:stretch>
        </p:blipFill>
        <p:spPr bwMode="auto">
          <a:xfrm>
            <a:off x="1043608" y="3068960"/>
            <a:ext cx="4238625" cy="228600"/>
          </a:xfrm>
          <a:prstGeom prst="rect">
            <a:avLst/>
          </a:prstGeom>
          <a:noFill/>
          <a:ln w="9525">
            <a:noFill/>
            <a:miter lim="800000"/>
            <a:headEnd/>
            <a:tailEnd/>
          </a:ln>
        </p:spPr>
      </p:pic>
      <p:pic>
        <p:nvPicPr>
          <p:cNvPr id="74759" name="Picture 7"/>
          <p:cNvPicPr>
            <a:picLocks noChangeAspect="1" noChangeArrowheads="1"/>
          </p:cNvPicPr>
          <p:nvPr/>
        </p:nvPicPr>
        <p:blipFill>
          <a:blip r:embed="rId8" cstate="print"/>
          <a:srcRect/>
          <a:stretch>
            <a:fillRect/>
          </a:stretch>
        </p:blipFill>
        <p:spPr bwMode="auto">
          <a:xfrm>
            <a:off x="179512" y="3429000"/>
            <a:ext cx="6134100" cy="323850"/>
          </a:xfrm>
          <a:prstGeom prst="rect">
            <a:avLst/>
          </a:prstGeom>
          <a:noFill/>
          <a:ln w="9525">
            <a:noFill/>
            <a:miter lim="800000"/>
            <a:headEnd/>
            <a:tailEnd/>
          </a:ln>
        </p:spPr>
      </p:pic>
      <p:pic>
        <p:nvPicPr>
          <p:cNvPr id="74760" name="Picture 8"/>
          <p:cNvPicPr>
            <a:picLocks noChangeAspect="1" noChangeArrowheads="1"/>
          </p:cNvPicPr>
          <p:nvPr/>
        </p:nvPicPr>
        <p:blipFill>
          <a:blip r:embed="rId9" cstate="print"/>
          <a:srcRect/>
          <a:stretch>
            <a:fillRect/>
          </a:stretch>
        </p:blipFill>
        <p:spPr bwMode="auto">
          <a:xfrm>
            <a:off x="6438900" y="2132856"/>
            <a:ext cx="2705100" cy="3028950"/>
          </a:xfrm>
          <a:prstGeom prst="rect">
            <a:avLst/>
          </a:prstGeom>
          <a:noFill/>
          <a:ln w="9525">
            <a:noFill/>
            <a:miter lim="800000"/>
            <a:headEnd/>
            <a:tailEnd/>
          </a:ln>
        </p:spPr>
      </p:pic>
      <p:pic>
        <p:nvPicPr>
          <p:cNvPr id="74762" name="Picture 10"/>
          <p:cNvPicPr>
            <a:picLocks noChangeAspect="1" noChangeArrowheads="1"/>
          </p:cNvPicPr>
          <p:nvPr/>
        </p:nvPicPr>
        <p:blipFill>
          <a:blip r:embed="rId10" cstate="print"/>
          <a:srcRect/>
          <a:stretch>
            <a:fillRect/>
          </a:stretch>
        </p:blipFill>
        <p:spPr bwMode="auto">
          <a:xfrm>
            <a:off x="971600" y="5661248"/>
            <a:ext cx="6270250" cy="1104419"/>
          </a:xfrm>
          <a:prstGeom prst="rect">
            <a:avLst/>
          </a:prstGeom>
          <a:noFill/>
          <a:ln w="9525">
            <a:noFill/>
            <a:miter lim="800000"/>
            <a:headEnd/>
            <a:tailEnd/>
          </a:ln>
        </p:spPr>
      </p:pic>
      <p:pic>
        <p:nvPicPr>
          <p:cNvPr id="2" name="Picture 4"/>
          <p:cNvPicPr>
            <a:picLocks noChangeAspect="1" noChangeArrowheads="1"/>
          </p:cNvPicPr>
          <p:nvPr/>
        </p:nvPicPr>
        <p:blipFill>
          <a:blip r:embed="rId11" cstate="print"/>
          <a:srcRect/>
          <a:stretch>
            <a:fillRect/>
          </a:stretch>
        </p:blipFill>
        <p:spPr bwMode="auto">
          <a:xfrm>
            <a:off x="1691680" y="1988840"/>
            <a:ext cx="3924300" cy="971550"/>
          </a:xfrm>
          <a:prstGeom prst="rect">
            <a:avLst/>
          </a:prstGeom>
          <a:noFill/>
          <a:ln w="9525">
            <a:noFill/>
            <a:miter lim="800000"/>
            <a:headEnd/>
            <a:tailEnd/>
          </a:ln>
        </p:spPr>
      </p:pic>
      <p:pic>
        <p:nvPicPr>
          <p:cNvPr id="3" name="Picture 5"/>
          <p:cNvPicPr>
            <a:picLocks noChangeAspect="1" noChangeArrowheads="1"/>
          </p:cNvPicPr>
          <p:nvPr/>
        </p:nvPicPr>
        <p:blipFill>
          <a:blip r:embed="rId12" cstate="print"/>
          <a:srcRect/>
          <a:stretch>
            <a:fillRect/>
          </a:stretch>
        </p:blipFill>
        <p:spPr bwMode="auto">
          <a:xfrm>
            <a:off x="1475656" y="3789040"/>
            <a:ext cx="4314825" cy="866775"/>
          </a:xfrm>
          <a:prstGeom prst="rect">
            <a:avLst/>
          </a:prstGeom>
          <a:noFill/>
          <a:ln w="9525">
            <a:noFill/>
            <a:miter lim="800000"/>
            <a:headEnd/>
            <a:tailEnd/>
          </a:ln>
        </p:spPr>
      </p:pic>
      <p:pic>
        <p:nvPicPr>
          <p:cNvPr id="5" name="Picture 7"/>
          <p:cNvPicPr>
            <a:picLocks noChangeAspect="1" noChangeArrowheads="1"/>
          </p:cNvPicPr>
          <p:nvPr/>
        </p:nvPicPr>
        <p:blipFill>
          <a:blip r:embed="rId13" cstate="print"/>
          <a:srcRect/>
          <a:stretch>
            <a:fillRect/>
          </a:stretch>
        </p:blipFill>
        <p:spPr bwMode="auto">
          <a:xfrm>
            <a:off x="827584" y="5085184"/>
            <a:ext cx="6886575" cy="657225"/>
          </a:xfrm>
          <a:prstGeom prst="rect">
            <a:avLst/>
          </a:prstGeom>
          <a:noFill/>
          <a:ln w="9525">
            <a:noFill/>
            <a:miter lim="800000"/>
            <a:headEnd/>
            <a:tailEnd/>
          </a:ln>
        </p:spPr>
      </p:pic>
      <p:sp>
        <p:nvSpPr>
          <p:cNvPr id="15" name="14 Marcador de número de diapositiva"/>
          <p:cNvSpPr>
            <a:spLocks noGrp="1"/>
          </p:cNvSpPr>
          <p:nvPr>
            <p:ph type="sldNum" sz="quarter" idx="12"/>
          </p:nvPr>
        </p:nvSpPr>
        <p:spPr/>
        <p:txBody>
          <a:bodyPr/>
          <a:lstStyle/>
          <a:p>
            <a:pPr>
              <a:defRPr/>
            </a:pPr>
            <a:fld id="{8C5B98BF-A16B-41F7-93AD-6565B65105D1}" type="slidenum">
              <a:rPr lang="es-ES" smtClean="0"/>
              <a:pPr>
                <a:defRPr/>
              </a:pPr>
              <a:t>14</a:t>
            </a:fld>
            <a:endParaRPr lang="es-ES"/>
          </a:p>
        </p:txBody>
      </p:sp>
      <p:sp>
        <p:nvSpPr>
          <p:cNvPr id="18"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19" name="18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20" name="19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5" name="5 CuadroTexto"/>
          <p:cNvSpPr txBox="1">
            <a:spLocks noChangeArrowheads="1"/>
          </p:cNvSpPr>
          <p:nvPr/>
        </p:nvSpPr>
        <p:spPr bwMode="auto">
          <a:xfrm>
            <a:off x="179512" y="548680"/>
            <a:ext cx="5976664" cy="2800767"/>
          </a:xfrm>
          <a:prstGeom prst="rect">
            <a:avLst/>
          </a:prstGeom>
          <a:noFill/>
          <a:ln w="9525">
            <a:noFill/>
            <a:miter lim="800000"/>
            <a:headEnd/>
            <a:tailEnd/>
          </a:ln>
        </p:spPr>
        <p:txBody>
          <a:bodyPr wrap="square">
            <a:spAutoFit/>
          </a:bodyPr>
          <a:lstStyle/>
          <a:p>
            <a:endParaRPr lang="es-ES" sz="1600" dirty="0" smtClean="0">
              <a:solidFill>
                <a:prstClr val="black"/>
              </a:solidFill>
              <a:latin typeface="Calibri" pitchFamily="34" charset="0"/>
            </a:endParaRPr>
          </a:p>
          <a:p>
            <a:r>
              <a:rPr lang="es-ES" sz="1600" dirty="0" smtClean="0">
                <a:solidFill>
                  <a:prstClr val="black"/>
                </a:solidFill>
                <a:latin typeface="Calibri" pitchFamily="34" charset="0"/>
              </a:rPr>
              <a:t>Consideremos en el seno de un fluido un cilindro, de eje vertical y de base unidad, del mismo líquido parcialmente solidificado. Las fuerzas que actúan en este cilindro son:</a:t>
            </a:r>
          </a:p>
          <a:p>
            <a:endParaRPr lang="es-ES" sz="1600" dirty="0" smtClean="0">
              <a:solidFill>
                <a:prstClr val="black"/>
              </a:solidFill>
              <a:latin typeface="Calibri" pitchFamily="34" charset="0"/>
            </a:endParaRPr>
          </a:p>
          <a:p>
            <a:pPr>
              <a:buFontTx/>
              <a:buChar char="-"/>
            </a:pPr>
            <a:r>
              <a:rPr lang="es-ES" sz="1600" dirty="0" smtClean="0">
                <a:solidFill>
                  <a:prstClr val="black"/>
                </a:solidFill>
                <a:latin typeface="Calibri" pitchFamily="34" charset="0"/>
              </a:rPr>
              <a:t>Fuerzas sobre la superficie lateral, que se anulan por simetría.</a:t>
            </a:r>
          </a:p>
          <a:p>
            <a:pPr>
              <a:buFontTx/>
              <a:buChar char="-"/>
            </a:pPr>
            <a:r>
              <a:rPr lang="es-ES" sz="1600" dirty="0" smtClean="0">
                <a:solidFill>
                  <a:prstClr val="black"/>
                </a:solidFill>
                <a:latin typeface="Calibri" pitchFamily="34" charset="0"/>
              </a:rPr>
              <a:t> Fuerzas de presión sobre las base.</a:t>
            </a:r>
          </a:p>
          <a:p>
            <a:pPr>
              <a:buFontTx/>
              <a:buChar char="-"/>
            </a:pPr>
            <a:r>
              <a:rPr lang="es-ES" sz="1600" dirty="0" smtClean="0">
                <a:solidFill>
                  <a:prstClr val="black"/>
                </a:solidFill>
                <a:latin typeface="Calibri" pitchFamily="34" charset="0"/>
              </a:rPr>
              <a:t> El peso P.</a:t>
            </a:r>
            <a:r>
              <a:rPr lang="es-ES" sz="1600" dirty="0">
                <a:solidFill>
                  <a:prstClr val="black"/>
                </a:solidFill>
                <a:latin typeface="Calibri" pitchFamily="34" charset="0"/>
              </a:rPr>
              <a:t>	</a:t>
            </a:r>
            <a:endParaRPr lang="es-ES" sz="1600" dirty="0" smtClean="0">
              <a:solidFill>
                <a:prstClr val="black"/>
              </a:solidFill>
              <a:latin typeface="Calibri" pitchFamily="34" charset="0"/>
            </a:endParaRPr>
          </a:p>
          <a:p>
            <a:pPr>
              <a:buFontTx/>
              <a:buChar char="-"/>
            </a:pPr>
            <a:endParaRPr lang="es-ES" sz="1600" dirty="0" smtClean="0">
              <a:solidFill>
                <a:prstClr val="black"/>
              </a:solidFill>
              <a:latin typeface="Calibri" pitchFamily="34" charset="0"/>
            </a:endParaRPr>
          </a:p>
          <a:p>
            <a:r>
              <a:rPr lang="es-ES" sz="1600" dirty="0" smtClean="0">
                <a:solidFill>
                  <a:prstClr val="black"/>
                </a:solidFill>
                <a:latin typeface="Calibri" pitchFamily="34" charset="0"/>
              </a:rPr>
              <a:t>Para que el cilindro esté en equilibrio es necesario que la suma de las fuerzas hacia abajo sean iguales que la fuerza hacia arriba.</a:t>
            </a:r>
            <a:r>
              <a:rPr lang="es-ES" sz="1600" dirty="0">
                <a:solidFill>
                  <a:prstClr val="black"/>
                </a:solidFill>
                <a:latin typeface="Calibri" pitchFamily="34" charset="0"/>
              </a:rPr>
              <a:t>	</a:t>
            </a:r>
          </a:p>
        </p:txBody>
      </p:sp>
      <p:graphicFrame>
        <p:nvGraphicFramePr>
          <p:cNvPr id="66562" name="Object 2"/>
          <p:cNvGraphicFramePr>
            <a:graphicFrameLocks noChangeAspect="1"/>
          </p:cNvGraphicFramePr>
          <p:nvPr/>
        </p:nvGraphicFramePr>
        <p:xfrm>
          <a:off x="3995738" y="1989138"/>
          <a:ext cx="200025" cy="200025"/>
        </p:xfrm>
        <a:graphic>
          <a:graphicData uri="http://schemas.openxmlformats.org/presentationml/2006/ole">
            <mc:AlternateContent xmlns:mc="http://schemas.openxmlformats.org/markup-compatibility/2006">
              <mc:Choice xmlns:v="urn:schemas-microsoft-com:vml" Requires="v">
                <p:oleObj spid="_x0000_s76904" name="Ecuación" r:id="rId3" imgW="75969" imgH="75969" progId="Equation.3">
                  <p:embed/>
                </p:oleObj>
              </mc:Choice>
              <mc:Fallback>
                <p:oleObj name="Ecuación" r:id="rId3" imgW="75969" imgH="75969" progId="Equation.3">
                  <p:embed/>
                  <p:pic>
                    <p:nvPicPr>
                      <p:cNvPr id="0" name="Picture 24"/>
                      <p:cNvPicPr>
                        <a:picLocks noChangeAspect="1" noChangeArrowheads="1"/>
                      </p:cNvPicPr>
                      <p:nvPr/>
                    </p:nvPicPr>
                    <p:blipFill>
                      <a:blip r:embed="rId4">
                        <a:lum bright="100000" contrast="100000"/>
                        <a:extLst>
                          <a:ext uri="{28A0092B-C50C-407E-A947-70E740481C1C}">
                            <a14:useLocalDpi xmlns:a14="http://schemas.microsoft.com/office/drawing/2010/main" val="0"/>
                          </a:ext>
                        </a:extLst>
                      </a:blip>
                      <a:srcRect/>
                      <a:stretch>
                        <a:fillRect/>
                      </a:stretch>
                    </p:blipFill>
                    <p:spPr bwMode="auto">
                      <a:xfrm>
                        <a:off x="3995738" y="1989138"/>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graphicFrame>
        <p:nvGraphicFramePr>
          <p:cNvPr id="66563" name="Object 3"/>
          <p:cNvGraphicFramePr>
            <a:graphicFrameLocks noChangeAspect="1"/>
          </p:cNvGraphicFramePr>
          <p:nvPr/>
        </p:nvGraphicFramePr>
        <p:xfrm>
          <a:off x="4087813" y="2047875"/>
          <a:ext cx="320675" cy="609600"/>
        </p:xfrm>
        <a:graphic>
          <a:graphicData uri="http://schemas.openxmlformats.org/presentationml/2006/ole">
            <mc:AlternateContent xmlns:mc="http://schemas.openxmlformats.org/markup-compatibility/2006">
              <mc:Choice xmlns:v="urn:schemas-microsoft-com:vml" Requires="v">
                <p:oleObj spid="_x0000_s76905" name="Ecuación" r:id="rId5" imgW="139579" imgH="266469" progId="Equation.3">
                  <p:embed/>
                </p:oleObj>
              </mc:Choice>
              <mc:Fallback>
                <p:oleObj name="Ecuación" r:id="rId5" imgW="139579" imgH="266469" progId="Equation.3">
                  <p:embed/>
                  <p:pic>
                    <p:nvPicPr>
                      <p:cNvPr id="0" name="Picture 25"/>
                      <p:cNvPicPr>
                        <a:picLocks noChangeAspect="1" noChangeArrowheads="1"/>
                      </p:cNvPicPr>
                      <p:nvPr/>
                    </p:nvPicPr>
                    <p:blipFill>
                      <a:blip r:embed="rId6">
                        <a:lum bright="100000" contrast="100000"/>
                        <a:extLst>
                          <a:ext uri="{28A0092B-C50C-407E-A947-70E740481C1C}">
                            <a14:useLocalDpi xmlns:a14="http://schemas.microsoft.com/office/drawing/2010/main" val="0"/>
                          </a:ext>
                        </a:extLst>
                      </a:blip>
                      <a:srcRect/>
                      <a:stretch>
                        <a:fillRect/>
                      </a:stretch>
                    </p:blipFill>
                    <p:spPr bwMode="auto">
                      <a:xfrm>
                        <a:off x="4087813" y="2047875"/>
                        <a:ext cx="3206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pic>
        <p:nvPicPr>
          <p:cNvPr id="76804" name="Picture 4"/>
          <p:cNvPicPr>
            <a:picLocks noChangeAspect="1" noChangeArrowheads="1"/>
          </p:cNvPicPr>
          <p:nvPr/>
        </p:nvPicPr>
        <p:blipFill>
          <a:blip r:embed="rId7" cstate="print"/>
          <a:srcRect/>
          <a:stretch>
            <a:fillRect/>
          </a:stretch>
        </p:blipFill>
        <p:spPr bwMode="auto">
          <a:xfrm>
            <a:off x="6156176" y="369332"/>
            <a:ext cx="2860923" cy="3534081"/>
          </a:xfrm>
          <a:prstGeom prst="rect">
            <a:avLst/>
          </a:prstGeom>
          <a:noFill/>
          <a:ln w="9525">
            <a:noFill/>
            <a:miter lim="800000"/>
            <a:headEnd/>
            <a:tailEnd/>
          </a:ln>
        </p:spPr>
      </p:pic>
      <p:sp>
        <p:nvSpPr>
          <p:cNvPr id="9" name="5 CuadroTexto"/>
          <p:cNvSpPr txBox="1">
            <a:spLocks noChangeArrowheads="1"/>
          </p:cNvSpPr>
          <p:nvPr/>
        </p:nvSpPr>
        <p:spPr bwMode="auto">
          <a:xfrm>
            <a:off x="323528" y="4365104"/>
            <a:ext cx="8331200" cy="584775"/>
          </a:xfrm>
          <a:prstGeom prst="rect">
            <a:avLst/>
          </a:prstGeom>
          <a:noFill/>
          <a:ln w="9525">
            <a:noFill/>
            <a:miter lim="800000"/>
            <a:headEnd/>
            <a:tailEnd/>
          </a:ln>
        </p:spPr>
        <p:txBody>
          <a:bodyPr>
            <a:spAutoFit/>
          </a:bodyPr>
          <a:lstStyle/>
          <a:p>
            <a:r>
              <a:rPr lang="es-ES" sz="1600" i="1" dirty="0" smtClean="0">
                <a:solidFill>
                  <a:prstClr val="black"/>
                </a:solidFill>
                <a:latin typeface="Calibri" pitchFamily="34" charset="0"/>
              </a:rPr>
              <a:t>La diferencia de presión entre los puntos a y b corresponde al peso de la columna de agua correspondiente al desnivel entre los dos puntos.</a:t>
            </a:r>
            <a:r>
              <a:rPr lang="es-ES" sz="1600" dirty="0">
                <a:solidFill>
                  <a:prstClr val="black"/>
                </a:solidFill>
                <a:latin typeface="Calibri" pitchFamily="34" charset="0"/>
              </a:rPr>
              <a:t>				</a:t>
            </a:r>
          </a:p>
        </p:txBody>
      </p:sp>
      <p:sp>
        <p:nvSpPr>
          <p:cNvPr id="10" name="5 CuadroTexto"/>
          <p:cNvSpPr txBox="1">
            <a:spLocks noChangeArrowheads="1"/>
          </p:cNvSpPr>
          <p:nvPr/>
        </p:nvSpPr>
        <p:spPr bwMode="auto">
          <a:xfrm>
            <a:off x="323528" y="3789040"/>
            <a:ext cx="8331200" cy="584775"/>
          </a:xfrm>
          <a:prstGeom prst="rect">
            <a:avLst/>
          </a:prstGeom>
          <a:noFill/>
          <a:ln w="9525">
            <a:noFill/>
            <a:miter lim="800000"/>
            <a:headEnd/>
            <a:tailEnd/>
          </a:ln>
        </p:spPr>
        <p:txBody>
          <a:bodyPr>
            <a:spAutoFit/>
          </a:bodyPr>
          <a:lstStyle/>
          <a:p>
            <a:r>
              <a:rPr lang="es-ES" sz="1600" dirty="0" smtClean="0">
                <a:solidFill>
                  <a:prstClr val="black"/>
                </a:solidFill>
                <a:latin typeface="Calibri" pitchFamily="34" charset="0"/>
              </a:rPr>
              <a:t>Como consecuencia de lo anterior:  </a:t>
            </a:r>
            <a:r>
              <a:rPr lang="es-ES" sz="1600" i="1" dirty="0" smtClean="0">
                <a:solidFill>
                  <a:prstClr val="black"/>
                </a:solidFill>
                <a:latin typeface="Calibri" pitchFamily="34" charset="0"/>
              </a:rPr>
              <a:t>Dentro de un líquido en equilibrio y en todos los puntos de una superficie horizontal hay la misma presión.</a:t>
            </a:r>
            <a:r>
              <a:rPr lang="es-ES" sz="1600" dirty="0">
                <a:solidFill>
                  <a:prstClr val="black"/>
                </a:solidFill>
                <a:latin typeface="Calibri" pitchFamily="34" charset="0"/>
              </a:rPr>
              <a:t>		</a:t>
            </a:r>
          </a:p>
        </p:txBody>
      </p:sp>
      <p:pic>
        <p:nvPicPr>
          <p:cNvPr id="3" name="Picture 5"/>
          <p:cNvPicPr>
            <a:picLocks noChangeAspect="1" noChangeArrowheads="1"/>
          </p:cNvPicPr>
          <p:nvPr/>
        </p:nvPicPr>
        <p:blipFill>
          <a:blip r:embed="rId8" cstate="print"/>
          <a:srcRect/>
          <a:stretch>
            <a:fillRect/>
          </a:stretch>
        </p:blipFill>
        <p:spPr bwMode="auto">
          <a:xfrm>
            <a:off x="467544" y="5445224"/>
            <a:ext cx="7606589" cy="690571"/>
          </a:xfrm>
          <a:prstGeom prst="rect">
            <a:avLst/>
          </a:prstGeom>
          <a:noFill/>
          <a:ln w="9525">
            <a:noFill/>
            <a:miter lim="800000"/>
            <a:headEnd/>
            <a:tailEnd/>
          </a:ln>
        </p:spPr>
      </p:pic>
      <p:pic>
        <p:nvPicPr>
          <p:cNvPr id="4" name="Picture 4"/>
          <p:cNvPicPr>
            <a:picLocks noChangeAspect="1" noChangeArrowheads="1"/>
          </p:cNvPicPr>
          <p:nvPr/>
        </p:nvPicPr>
        <p:blipFill>
          <a:blip r:embed="rId9" cstate="print"/>
          <a:srcRect/>
          <a:stretch>
            <a:fillRect/>
          </a:stretch>
        </p:blipFill>
        <p:spPr bwMode="auto">
          <a:xfrm>
            <a:off x="1835696" y="3345557"/>
            <a:ext cx="3286125" cy="371475"/>
          </a:xfrm>
          <a:prstGeom prst="rect">
            <a:avLst/>
          </a:prstGeom>
          <a:noFill/>
          <a:ln w="9525">
            <a:noFill/>
            <a:miter lim="800000"/>
            <a:headEnd/>
            <a:tailEnd/>
          </a:ln>
        </p:spPr>
      </p:pic>
      <p:pic>
        <p:nvPicPr>
          <p:cNvPr id="5" name="Picture 5"/>
          <p:cNvPicPr>
            <a:picLocks noChangeAspect="1" noChangeArrowheads="1"/>
          </p:cNvPicPr>
          <p:nvPr/>
        </p:nvPicPr>
        <p:blipFill>
          <a:blip r:embed="rId10" cstate="print"/>
          <a:srcRect/>
          <a:stretch>
            <a:fillRect/>
          </a:stretch>
        </p:blipFill>
        <p:spPr bwMode="auto">
          <a:xfrm>
            <a:off x="2915816" y="5013176"/>
            <a:ext cx="2333625" cy="304800"/>
          </a:xfrm>
          <a:prstGeom prst="rect">
            <a:avLst/>
          </a:prstGeom>
          <a:noFill/>
          <a:ln w="9525">
            <a:noFill/>
            <a:miter lim="800000"/>
            <a:headEnd/>
            <a:tailEnd/>
          </a:ln>
        </p:spPr>
      </p:pic>
      <p:pic>
        <p:nvPicPr>
          <p:cNvPr id="6" name="Picture 6"/>
          <p:cNvPicPr>
            <a:picLocks noChangeAspect="1" noChangeArrowheads="1"/>
          </p:cNvPicPr>
          <p:nvPr/>
        </p:nvPicPr>
        <p:blipFill>
          <a:blip r:embed="rId11" cstate="print"/>
          <a:srcRect/>
          <a:stretch>
            <a:fillRect/>
          </a:stretch>
        </p:blipFill>
        <p:spPr bwMode="auto">
          <a:xfrm>
            <a:off x="3275856" y="6021288"/>
            <a:ext cx="1080120" cy="297281"/>
          </a:xfrm>
          <a:prstGeom prst="rect">
            <a:avLst/>
          </a:prstGeom>
          <a:noFill/>
          <a:ln w="9525">
            <a:noFill/>
            <a:miter lim="800000"/>
            <a:headEnd/>
            <a:tailEnd/>
          </a:ln>
        </p:spPr>
      </p:pic>
      <p:sp>
        <p:nvSpPr>
          <p:cNvPr id="14" name="13 Marcador de número de diapositiva"/>
          <p:cNvSpPr>
            <a:spLocks noGrp="1"/>
          </p:cNvSpPr>
          <p:nvPr>
            <p:ph type="sldNum" sz="quarter" idx="12"/>
          </p:nvPr>
        </p:nvSpPr>
        <p:spPr/>
        <p:txBody>
          <a:bodyPr/>
          <a:lstStyle/>
          <a:p>
            <a:pPr>
              <a:defRPr/>
            </a:pPr>
            <a:fld id="{8C5B98BF-A16B-41F7-93AD-6565B65105D1}" type="slidenum">
              <a:rPr lang="es-ES" smtClean="0"/>
              <a:pPr>
                <a:defRPr/>
              </a:pPr>
              <a:t>15</a:t>
            </a:fld>
            <a:endParaRPr lang="es-ES"/>
          </a:p>
        </p:txBody>
      </p:sp>
      <p:sp>
        <p:nvSpPr>
          <p:cNvPr id="17"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18" name="17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19" name="18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5" name="5 CuadroTexto"/>
          <p:cNvSpPr txBox="1">
            <a:spLocks noChangeArrowheads="1"/>
          </p:cNvSpPr>
          <p:nvPr/>
        </p:nvSpPr>
        <p:spPr bwMode="auto">
          <a:xfrm>
            <a:off x="251520" y="1196752"/>
            <a:ext cx="6264696" cy="584775"/>
          </a:xfrm>
          <a:prstGeom prst="rect">
            <a:avLst/>
          </a:prstGeom>
          <a:noFill/>
          <a:ln w="9525">
            <a:noFill/>
            <a:miter lim="800000"/>
            <a:headEnd/>
            <a:tailEnd/>
          </a:ln>
        </p:spPr>
        <p:txBody>
          <a:bodyPr wrap="square">
            <a:spAutoFit/>
          </a:bodyPr>
          <a:lstStyle/>
          <a:p>
            <a:r>
              <a:rPr lang="es-ES" sz="1600" i="1" dirty="0" smtClean="0">
                <a:solidFill>
                  <a:prstClr val="black"/>
                </a:solidFill>
                <a:latin typeface="Calibri" pitchFamily="34" charset="0"/>
              </a:rPr>
              <a:t>Un mismo líquido en reposo se coloca a la misma altura en VASOS COMUNICANTES, cualquiera que sea </a:t>
            </a:r>
            <a:r>
              <a:rPr lang="es-ES" sz="1600" dirty="0" smtClean="0">
                <a:solidFill>
                  <a:prstClr val="black"/>
                </a:solidFill>
                <a:latin typeface="Calibri" pitchFamily="34" charset="0"/>
              </a:rPr>
              <a:t> la forma de ellos.</a:t>
            </a:r>
            <a:r>
              <a:rPr lang="es-ES" sz="1600" dirty="0">
                <a:solidFill>
                  <a:prstClr val="black"/>
                </a:solidFill>
                <a:latin typeface="Calibri" pitchFamily="34" charset="0"/>
              </a:rPr>
              <a:t>	</a:t>
            </a:r>
          </a:p>
        </p:txBody>
      </p:sp>
      <p:graphicFrame>
        <p:nvGraphicFramePr>
          <p:cNvPr id="66562" name="Object 2"/>
          <p:cNvGraphicFramePr>
            <a:graphicFrameLocks noChangeAspect="1"/>
          </p:cNvGraphicFramePr>
          <p:nvPr/>
        </p:nvGraphicFramePr>
        <p:xfrm>
          <a:off x="3995738" y="1989138"/>
          <a:ext cx="200025" cy="200025"/>
        </p:xfrm>
        <a:graphic>
          <a:graphicData uri="http://schemas.openxmlformats.org/presentationml/2006/ole">
            <mc:AlternateContent xmlns:mc="http://schemas.openxmlformats.org/markup-compatibility/2006">
              <mc:Choice xmlns:v="urn:schemas-microsoft-com:vml" Requires="v">
                <p:oleObj spid="_x0000_s78952" name="Ecuación" r:id="rId3" imgW="75969" imgH="75969" progId="Equation.3">
                  <p:embed/>
                </p:oleObj>
              </mc:Choice>
              <mc:Fallback>
                <p:oleObj name="Ecuación" r:id="rId3" imgW="75969" imgH="75969" progId="Equation.3">
                  <p:embed/>
                  <p:pic>
                    <p:nvPicPr>
                      <p:cNvPr id="0" name="Picture 24"/>
                      <p:cNvPicPr>
                        <a:picLocks noChangeAspect="1" noChangeArrowheads="1"/>
                      </p:cNvPicPr>
                      <p:nvPr/>
                    </p:nvPicPr>
                    <p:blipFill>
                      <a:blip r:embed="rId4">
                        <a:lum bright="100000" contrast="100000"/>
                        <a:extLst>
                          <a:ext uri="{28A0092B-C50C-407E-A947-70E740481C1C}">
                            <a14:useLocalDpi xmlns:a14="http://schemas.microsoft.com/office/drawing/2010/main" val="0"/>
                          </a:ext>
                        </a:extLst>
                      </a:blip>
                      <a:srcRect/>
                      <a:stretch>
                        <a:fillRect/>
                      </a:stretch>
                    </p:blipFill>
                    <p:spPr bwMode="auto">
                      <a:xfrm>
                        <a:off x="3995738" y="1989138"/>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graphicFrame>
        <p:nvGraphicFramePr>
          <p:cNvPr id="66563" name="Object 3"/>
          <p:cNvGraphicFramePr>
            <a:graphicFrameLocks noChangeAspect="1"/>
          </p:cNvGraphicFramePr>
          <p:nvPr/>
        </p:nvGraphicFramePr>
        <p:xfrm>
          <a:off x="4087813" y="2047875"/>
          <a:ext cx="320675" cy="609600"/>
        </p:xfrm>
        <a:graphic>
          <a:graphicData uri="http://schemas.openxmlformats.org/presentationml/2006/ole">
            <mc:AlternateContent xmlns:mc="http://schemas.openxmlformats.org/markup-compatibility/2006">
              <mc:Choice xmlns:v="urn:schemas-microsoft-com:vml" Requires="v">
                <p:oleObj spid="_x0000_s78953" name="Ecuación" r:id="rId5" imgW="139579" imgH="266469" progId="Equation.3">
                  <p:embed/>
                </p:oleObj>
              </mc:Choice>
              <mc:Fallback>
                <p:oleObj name="Ecuación" r:id="rId5" imgW="139579" imgH="266469" progId="Equation.3">
                  <p:embed/>
                  <p:pic>
                    <p:nvPicPr>
                      <p:cNvPr id="0" name="Picture 25"/>
                      <p:cNvPicPr>
                        <a:picLocks noChangeAspect="1" noChangeArrowheads="1"/>
                      </p:cNvPicPr>
                      <p:nvPr/>
                    </p:nvPicPr>
                    <p:blipFill>
                      <a:blip r:embed="rId6">
                        <a:lum bright="100000" contrast="100000"/>
                        <a:extLst>
                          <a:ext uri="{28A0092B-C50C-407E-A947-70E740481C1C}">
                            <a14:useLocalDpi xmlns:a14="http://schemas.microsoft.com/office/drawing/2010/main" val="0"/>
                          </a:ext>
                        </a:extLst>
                      </a:blip>
                      <a:srcRect/>
                      <a:stretch>
                        <a:fillRect/>
                      </a:stretch>
                    </p:blipFill>
                    <p:spPr bwMode="auto">
                      <a:xfrm>
                        <a:off x="4087813" y="2047875"/>
                        <a:ext cx="3206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pic>
        <p:nvPicPr>
          <p:cNvPr id="78852" name="Picture 4"/>
          <p:cNvPicPr>
            <a:picLocks noChangeAspect="1" noChangeArrowheads="1"/>
          </p:cNvPicPr>
          <p:nvPr/>
        </p:nvPicPr>
        <p:blipFill>
          <a:blip r:embed="rId7" cstate="print"/>
          <a:srcRect/>
          <a:stretch>
            <a:fillRect/>
          </a:stretch>
        </p:blipFill>
        <p:spPr bwMode="auto">
          <a:xfrm>
            <a:off x="6372200" y="836712"/>
            <a:ext cx="2533650" cy="1609725"/>
          </a:xfrm>
          <a:prstGeom prst="rect">
            <a:avLst/>
          </a:prstGeom>
          <a:noFill/>
          <a:ln w="9525">
            <a:noFill/>
            <a:miter lim="800000"/>
            <a:headEnd/>
            <a:tailEnd/>
          </a:ln>
        </p:spPr>
      </p:pic>
      <p:pic>
        <p:nvPicPr>
          <p:cNvPr id="78854" name="Picture 6"/>
          <p:cNvPicPr>
            <a:picLocks noChangeAspect="1" noChangeArrowheads="1"/>
          </p:cNvPicPr>
          <p:nvPr/>
        </p:nvPicPr>
        <p:blipFill>
          <a:blip r:embed="rId8" cstate="print"/>
          <a:srcRect/>
          <a:stretch>
            <a:fillRect/>
          </a:stretch>
        </p:blipFill>
        <p:spPr bwMode="auto">
          <a:xfrm>
            <a:off x="251520" y="2411826"/>
            <a:ext cx="2647950" cy="2600325"/>
          </a:xfrm>
          <a:prstGeom prst="rect">
            <a:avLst/>
          </a:prstGeom>
          <a:noFill/>
          <a:ln w="9525">
            <a:noFill/>
            <a:miter lim="800000"/>
            <a:headEnd/>
            <a:tailEnd/>
          </a:ln>
        </p:spPr>
      </p:pic>
      <p:pic>
        <p:nvPicPr>
          <p:cNvPr id="2" name="Picture 4"/>
          <p:cNvPicPr>
            <a:picLocks noChangeAspect="1" noChangeArrowheads="1"/>
          </p:cNvPicPr>
          <p:nvPr/>
        </p:nvPicPr>
        <p:blipFill>
          <a:blip r:embed="rId9" cstate="print"/>
          <a:srcRect/>
          <a:stretch>
            <a:fillRect/>
          </a:stretch>
        </p:blipFill>
        <p:spPr bwMode="auto">
          <a:xfrm>
            <a:off x="3131840" y="2852936"/>
            <a:ext cx="4133850" cy="257175"/>
          </a:xfrm>
          <a:prstGeom prst="rect">
            <a:avLst/>
          </a:prstGeom>
          <a:noFill/>
          <a:ln w="9525">
            <a:noFill/>
            <a:miter lim="800000"/>
            <a:headEnd/>
            <a:tailEnd/>
          </a:ln>
        </p:spPr>
      </p:pic>
      <p:pic>
        <p:nvPicPr>
          <p:cNvPr id="3" name="Picture 5"/>
          <p:cNvPicPr>
            <a:picLocks noChangeAspect="1" noChangeArrowheads="1"/>
          </p:cNvPicPr>
          <p:nvPr/>
        </p:nvPicPr>
        <p:blipFill>
          <a:blip r:embed="rId10" cstate="print"/>
          <a:srcRect/>
          <a:stretch>
            <a:fillRect/>
          </a:stretch>
        </p:blipFill>
        <p:spPr bwMode="auto">
          <a:xfrm>
            <a:off x="3059832" y="3171928"/>
            <a:ext cx="3824209" cy="1080120"/>
          </a:xfrm>
          <a:prstGeom prst="rect">
            <a:avLst/>
          </a:prstGeom>
          <a:noFill/>
          <a:ln w="9525">
            <a:noFill/>
            <a:miter lim="800000"/>
            <a:headEnd/>
            <a:tailEnd/>
          </a:ln>
        </p:spPr>
      </p:pic>
      <p:sp>
        <p:nvSpPr>
          <p:cNvPr id="11" name="10 Marcador de número de diapositiva"/>
          <p:cNvSpPr>
            <a:spLocks noGrp="1"/>
          </p:cNvSpPr>
          <p:nvPr>
            <p:ph type="sldNum" sz="quarter" idx="12"/>
          </p:nvPr>
        </p:nvSpPr>
        <p:spPr/>
        <p:txBody>
          <a:bodyPr/>
          <a:lstStyle/>
          <a:p>
            <a:pPr>
              <a:defRPr/>
            </a:pPr>
            <a:fld id="{8C5B98BF-A16B-41F7-93AD-6565B65105D1}" type="slidenum">
              <a:rPr lang="es-ES" smtClean="0"/>
              <a:pPr>
                <a:defRPr/>
              </a:pPr>
              <a:t>16</a:t>
            </a:fld>
            <a:endParaRPr lang="es-ES"/>
          </a:p>
        </p:txBody>
      </p:sp>
      <p:sp>
        <p:nvSpPr>
          <p:cNvPr id="14"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15" name="14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16" name="15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sp>
        <p:nvSpPr>
          <p:cNvPr id="4" name="3 CuadroTexto"/>
          <p:cNvSpPr txBox="1"/>
          <p:nvPr/>
        </p:nvSpPr>
        <p:spPr>
          <a:xfrm>
            <a:off x="5904148" y="5229200"/>
            <a:ext cx="108012" cy="276999"/>
          </a:xfrm>
          <a:prstGeom prst="rect">
            <a:avLst/>
          </a:prstGeom>
          <a:solidFill>
            <a:schemeClr val="bg1"/>
          </a:solidFill>
        </p:spPr>
        <p:txBody>
          <a:bodyPr wrap="square" rtlCol="0">
            <a:spAutoFit/>
          </a:bodyPr>
          <a:lstStyle/>
          <a:p>
            <a:r>
              <a:rPr lang="es-ES" sz="1200" dirty="0" smtClean="0"/>
              <a:t>A</a:t>
            </a:r>
            <a:endParaRPr lang="es-ES" sz="1200" dirty="0"/>
          </a:p>
        </p:txBody>
      </p:sp>
      <p:pic>
        <p:nvPicPr>
          <p:cNvPr id="17" name="Picture 5"/>
          <p:cNvPicPr>
            <a:picLocks noChangeAspect="1" noChangeArrowheads="1"/>
          </p:cNvPicPr>
          <p:nvPr/>
        </p:nvPicPr>
        <p:blipFill>
          <a:blip r:embed="rId11" cstate="print"/>
          <a:srcRect/>
          <a:stretch>
            <a:fillRect/>
          </a:stretch>
        </p:blipFill>
        <p:spPr bwMode="auto">
          <a:xfrm>
            <a:off x="522590" y="5212896"/>
            <a:ext cx="7696565" cy="5760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4" name="2 Subtítulo"/>
          <p:cNvSpPr txBox="1">
            <a:spLocks/>
          </p:cNvSpPr>
          <p:nvPr/>
        </p:nvSpPr>
        <p:spPr bwMode="auto">
          <a:xfrm>
            <a:off x="1259632" y="476672"/>
            <a:ext cx="6400800" cy="431800"/>
          </a:xfrm>
          <a:prstGeom prst="rect">
            <a:avLst/>
          </a:prstGeom>
          <a:noFill/>
          <a:ln w="9525">
            <a:noFill/>
            <a:miter lim="800000"/>
            <a:headEnd/>
            <a:tailEnd/>
          </a:ln>
        </p:spPr>
        <p:txBody>
          <a:bodyPr/>
          <a:lstStyle/>
          <a:p>
            <a:pPr algn="ctr">
              <a:spcBef>
                <a:spcPct val="20000"/>
              </a:spcBef>
            </a:pPr>
            <a:r>
              <a:rPr lang="es-ES" b="1" dirty="0" smtClean="0">
                <a:solidFill>
                  <a:prstClr val="black"/>
                </a:solidFill>
                <a:latin typeface="Calibri" pitchFamily="34" charset="0"/>
              </a:rPr>
              <a:t>Fuerza ejercido por un líquido sobre un área plana..</a:t>
            </a:r>
            <a:endParaRPr lang="es-ES" b="1" dirty="0">
              <a:solidFill>
                <a:prstClr val="black"/>
              </a:solidFill>
              <a:latin typeface="Calibri" pitchFamily="34" charset="0"/>
            </a:endParaRPr>
          </a:p>
        </p:txBody>
      </p:sp>
      <p:sp>
        <p:nvSpPr>
          <p:cNvPr id="66565" name="5 CuadroTexto"/>
          <p:cNvSpPr txBox="1">
            <a:spLocks noChangeArrowheads="1"/>
          </p:cNvSpPr>
          <p:nvPr/>
        </p:nvSpPr>
        <p:spPr bwMode="auto">
          <a:xfrm>
            <a:off x="395536" y="2348880"/>
            <a:ext cx="8331200" cy="338554"/>
          </a:xfrm>
          <a:prstGeom prst="rect">
            <a:avLst/>
          </a:prstGeom>
          <a:noFill/>
          <a:ln w="9525">
            <a:noFill/>
            <a:miter lim="800000"/>
            <a:headEnd/>
            <a:tailEnd/>
          </a:ln>
        </p:spPr>
        <p:txBody>
          <a:bodyPr>
            <a:spAutoFit/>
          </a:bodyPr>
          <a:lstStyle/>
          <a:p>
            <a:r>
              <a:rPr lang="es-ES" sz="1600" dirty="0" smtClean="0">
                <a:solidFill>
                  <a:prstClr val="black"/>
                </a:solidFill>
                <a:latin typeface="Calibri" pitchFamily="34" charset="0"/>
              </a:rPr>
              <a:t>Siendo </a:t>
            </a:r>
            <a:r>
              <a:rPr lang="es-ES" sz="1600" dirty="0" err="1" smtClean="0">
                <a:solidFill>
                  <a:prstClr val="black"/>
                </a:solidFill>
                <a:latin typeface="Calibri" pitchFamily="34" charset="0"/>
              </a:rPr>
              <a:t>h</a:t>
            </a:r>
            <a:r>
              <a:rPr lang="es-ES" sz="1600" baseline="-25000" dirty="0" err="1" smtClean="0">
                <a:solidFill>
                  <a:prstClr val="black"/>
                </a:solidFill>
                <a:latin typeface="Calibri" pitchFamily="34" charset="0"/>
              </a:rPr>
              <a:t>G</a:t>
            </a:r>
            <a:r>
              <a:rPr lang="es-ES" sz="1600" dirty="0" smtClean="0">
                <a:solidFill>
                  <a:prstClr val="black"/>
                </a:solidFill>
                <a:latin typeface="Calibri" pitchFamily="34" charset="0"/>
              </a:rPr>
              <a:t> el centro de Gravedad.</a:t>
            </a:r>
            <a:r>
              <a:rPr lang="es-ES" sz="1600" dirty="0">
                <a:solidFill>
                  <a:prstClr val="black"/>
                </a:solidFill>
                <a:latin typeface="Calibri" pitchFamily="34" charset="0"/>
              </a:rPr>
              <a:t>				</a:t>
            </a:r>
          </a:p>
        </p:txBody>
      </p:sp>
      <p:graphicFrame>
        <p:nvGraphicFramePr>
          <p:cNvPr id="66562" name="Object 2"/>
          <p:cNvGraphicFramePr>
            <a:graphicFrameLocks noChangeAspect="1"/>
          </p:cNvGraphicFramePr>
          <p:nvPr/>
        </p:nvGraphicFramePr>
        <p:xfrm>
          <a:off x="3995738" y="1989138"/>
          <a:ext cx="200025" cy="200025"/>
        </p:xfrm>
        <a:graphic>
          <a:graphicData uri="http://schemas.openxmlformats.org/presentationml/2006/ole">
            <mc:AlternateContent xmlns:mc="http://schemas.openxmlformats.org/markup-compatibility/2006">
              <mc:Choice xmlns:v="urn:schemas-microsoft-com:vml" Requires="v">
                <p:oleObj spid="_x0000_s81000" name="Ecuación" r:id="rId4" imgW="75969" imgH="75969" progId="Equation.3">
                  <p:embed/>
                </p:oleObj>
              </mc:Choice>
              <mc:Fallback>
                <p:oleObj name="Ecuación" r:id="rId4" imgW="75969" imgH="75969" progId="Equation.3">
                  <p:embed/>
                  <p:pic>
                    <p:nvPicPr>
                      <p:cNvPr id="0" name="Picture 24"/>
                      <p:cNvPicPr>
                        <a:picLocks noChangeAspect="1" noChangeArrowheads="1"/>
                      </p:cNvPicPr>
                      <p:nvPr/>
                    </p:nvPicPr>
                    <p:blipFill>
                      <a:blip r:embed="rId5">
                        <a:lum bright="100000" contrast="100000"/>
                        <a:extLst>
                          <a:ext uri="{28A0092B-C50C-407E-A947-70E740481C1C}">
                            <a14:useLocalDpi xmlns:a14="http://schemas.microsoft.com/office/drawing/2010/main" val="0"/>
                          </a:ext>
                        </a:extLst>
                      </a:blip>
                      <a:srcRect/>
                      <a:stretch>
                        <a:fillRect/>
                      </a:stretch>
                    </p:blipFill>
                    <p:spPr bwMode="auto">
                      <a:xfrm>
                        <a:off x="3995738" y="1989138"/>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graphicFrame>
        <p:nvGraphicFramePr>
          <p:cNvPr id="66563" name="Object 3"/>
          <p:cNvGraphicFramePr>
            <a:graphicFrameLocks noChangeAspect="1"/>
          </p:cNvGraphicFramePr>
          <p:nvPr/>
        </p:nvGraphicFramePr>
        <p:xfrm>
          <a:off x="4087813" y="2047875"/>
          <a:ext cx="320675" cy="609600"/>
        </p:xfrm>
        <a:graphic>
          <a:graphicData uri="http://schemas.openxmlformats.org/presentationml/2006/ole">
            <mc:AlternateContent xmlns:mc="http://schemas.openxmlformats.org/markup-compatibility/2006">
              <mc:Choice xmlns:v="urn:schemas-microsoft-com:vml" Requires="v">
                <p:oleObj spid="_x0000_s81001" name="Ecuación" r:id="rId6" imgW="139579" imgH="266469" progId="Equation.3">
                  <p:embed/>
                </p:oleObj>
              </mc:Choice>
              <mc:Fallback>
                <p:oleObj name="Ecuación" r:id="rId6" imgW="139579" imgH="266469" progId="Equation.3">
                  <p:embed/>
                  <p:pic>
                    <p:nvPicPr>
                      <p:cNvPr id="0" name="Picture 25"/>
                      <p:cNvPicPr>
                        <a:picLocks noChangeAspect="1" noChangeArrowheads="1"/>
                      </p:cNvPicPr>
                      <p:nvPr/>
                    </p:nvPicPr>
                    <p:blipFill>
                      <a:blip r:embed="rId7">
                        <a:lum bright="100000" contrast="100000"/>
                        <a:extLst>
                          <a:ext uri="{28A0092B-C50C-407E-A947-70E740481C1C}">
                            <a14:useLocalDpi xmlns:a14="http://schemas.microsoft.com/office/drawing/2010/main" val="0"/>
                          </a:ext>
                        </a:extLst>
                      </a:blip>
                      <a:srcRect/>
                      <a:stretch>
                        <a:fillRect/>
                      </a:stretch>
                    </p:blipFill>
                    <p:spPr bwMode="auto">
                      <a:xfrm>
                        <a:off x="4087813" y="2047875"/>
                        <a:ext cx="3206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pic>
        <p:nvPicPr>
          <p:cNvPr id="80900" name="Picture 4"/>
          <p:cNvPicPr>
            <a:picLocks noChangeAspect="1" noChangeArrowheads="1"/>
          </p:cNvPicPr>
          <p:nvPr/>
        </p:nvPicPr>
        <p:blipFill>
          <a:blip r:embed="rId8" cstate="print"/>
          <a:srcRect/>
          <a:stretch>
            <a:fillRect/>
          </a:stretch>
        </p:blipFill>
        <p:spPr bwMode="auto">
          <a:xfrm>
            <a:off x="395536" y="908720"/>
            <a:ext cx="8119096" cy="1008112"/>
          </a:xfrm>
          <a:prstGeom prst="rect">
            <a:avLst/>
          </a:prstGeom>
          <a:noFill/>
          <a:ln w="9525">
            <a:noFill/>
            <a:miter lim="800000"/>
            <a:headEnd/>
            <a:tailEnd/>
          </a:ln>
        </p:spPr>
      </p:pic>
      <p:sp>
        <p:nvSpPr>
          <p:cNvPr id="9" name="5 CuadroTexto"/>
          <p:cNvSpPr txBox="1">
            <a:spLocks noChangeArrowheads="1"/>
          </p:cNvSpPr>
          <p:nvPr/>
        </p:nvSpPr>
        <p:spPr bwMode="auto">
          <a:xfrm>
            <a:off x="251520" y="3645024"/>
            <a:ext cx="4320480" cy="830997"/>
          </a:xfrm>
          <a:prstGeom prst="rect">
            <a:avLst/>
          </a:prstGeom>
          <a:noFill/>
          <a:ln w="9525">
            <a:noFill/>
            <a:miter lim="800000"/>
            <a:headEnd/>
            <a:tailEnd/>
          </a:ln>
        </p:spPr>
        <p:txBody>
          <a:bodyPr wrap="square">
            <a:spAutoFit/>
          </a:bodyPr>
          <a:lstStyle/>
          <a:p>
            <a:r>
              <a:rPr lang="es-ES" sz="1600" dirty="0" smtClean="0">
                <a:solidFill>
                  <a:prstClr val="black"/>
                </a:solidFill>
                <a:latin typeface="Calibri" pitchFamily="34" charset="0"/>
              </a:rPr>
              <a:t>Considerando una porción de pared de cualquier forma, la presión no es la misma para cada uno de los puntos. La presión en cada punto será  </a:t>
            </a:r>
            <a:r>
              <a:rPr lang="es-ES" sz="1600" dirty="0">
                <a:solidFill>
                  <a:prstClr val="black"/>
                </a:solidFill>
                <a:latin typeface="Calibri" pitchFamily="34" charset="0"/>
              </a:rPr>
              <a:t>	</a:t>
            </a:r>
          </a:p>
        </p:txBody>
      </p:sp>
      <p:pic>
        <p:nvPicPr>
          <p:cNvPr id="80903" name="Picture 7"/>
          <p:cNvPicPr>
            <a:picLocks noChangeAspect="1" noChangeArrowheads="1"/>
          </p:cNvPicPr>
          <p:nvPr/>
        </p:nvPicPr>
        <p:blipFill>
          <a:blip r:embed="rId9" cstate="print"/>
          <a:srcRect/>
          <a:stretch>
            <a:fillRect/>
          </a:stretch>
        </p:blipFill>
        <p:spPr bwMode="auto">
          <a:xfrm>
            <a:off x="4649522" y="3861048"/>
            <a:ext cx="4494478" cy="2787401"/>
          </a:xfrm>
          <a:prstGeom prst="rect">
            <a:avLst/>
          </a:prstGeom>
          <a:noFill/>
          <a:ln w="9525">
            <a:noFill/>
            <a:miter lim="800000"/>
            <a:headEnd/>
            <a:tailEnd/>
          </a:ln>
        </p:spPr>
      </p:pic>
      <p:pic>
        <p:nvPicPr>
          <p:cNvPr id="2" name="Picture 4"/>
          <p:cNvPicPr>
            <a:picLocks noChangeAspect="1" noChangeArrowheads="1"/>
          </p:cNvPicPr>
          <p:nvPr/>
        </p:nvPicPr>
        <p:blipFill>
          <a:blip r:embed="rId10" cstate="print"/>
          <a:srcRect/>
          <a:stretch>
            <a:fillRect/>
          </a:stretch>
        </p:blipFill>
        <p:spPr bwMode="auto">
          <a:xfrm>
            <a:off x="3563888" y="1916832"/>
            <a:ext cx="1247775" cy="342900"/>
          </a:xfrm>
          <a:prstGeom prst="rect">
            <a:avLst/>
          </a:prstGeom>
          <a:noFill/>
          <a:ln w="9525">
            <a:noFill/>
            <a:miter lim="800000"/>
            <a:headEnd/>
            <a:tailEnd/>
          </a:ln>
        </p:spPr>
      </p:pic>
      <p:pic>
        <p:nvPicPr>
          <p:cNvPr id="3" name="Picture 5"/>
          <p:cNvPicPr>
            <a:picLocks noChangeAspect="1" noChangeArrowheads="1"/>
          </p:cNvPicPr>
          <p:nvPr/>
        </p:nvPicPr>
        <p:blipFill>
          <a:blip r:embed="rId11" cstate="print"/>
          <a:srcRect/>
          <a:stretch>
            <a:fillRect/>
          </a:stretch>
        </p:blipFill>
        <p:spPr bwMode="auto">
          <a:xfrm>
            <a:off x="3635896" y="2492896"/>
            <a:ext cx="1257300" cy="895350"/>
          </a:xfrm>
          <a:prstGeom prst="rect">
            <a:avLst/>
          </a:prstGeom>
          <a:noFill/>
          <a:ln w="9525">
            <a:noFill/>
            <a:miter lim="800000"/>
            <a:headEnd/>
            <a:tailEnd/>
          </a:ln>
        </p:spPr>
      </p:pic>
      <p:pic>
        <p:nvPicPr>
          <p:cNvPr id="4" name="Picture 6"/>
          <p:cNvPicPr>
            <a:picLocks noChangeAspect="1" noChangeArrowheads="1"/>
          </p:cNvPicPr>
          <p:nvPr/>
        </p:nvPicPr>
        <p:blipFill>
          <a:blip r:embed="rId12" cstate="print"/>
          <a:srcRect/>
          <a:stretch>
            <a:fillRect/>
          </a:stretch>
        </p:blipFill>
        <p:spPr bwMode="auto">
          <a:xfrm>
            <a:off x="1187624" y="4653136"/>
            <a:ext cx="2943225" cy="333375"/>
          </a:xfrm>
          <a:prstGeom prst="rect">
            <a:avLst/>
          </a:prstGeom>
          <a:noFill/>
          <a:ln w="9525">
            <a:noFill/>
            <a:miter lim="800000"/>
            <a:headEnd/>
            <a:tailEnd/>
          </a:ln>
        </p:spPr>
      </p:pic>
      <p:pic>
        <p:nvPicPr>
          <p:cNvPr id="5" name="Picture 7"/>
          <p:cNvPicPr>
            <a:picLocks noChangeAspect="1" noChangeArrowheads="1"/>
          </p:cNvPicPr>
          <p:nvPr/>
        </p:nvPicPr>
        <p:blipFill>
          <a:blip r:embed="rId13" cstate="print"/>
          <a:srcRect/>
          <a:stretch>
            <a:fillRect/>
          </a:stretch>
        </p:blipFill>
        <p:spPr bwMode="auto">
          <a:xfrm>
            <a:off x="899592" y="5301208"/>
            <a:ext cx="3743325" cy="666750"/>
          </a:xfrm>
          <a:prstGeom prst="rect">
            <a:avLst/>
          </a:prstGeom>
          <a:noFill/>
          <a:ln w="9525">
            <a:noFill/>
            <a:miter lim="800000"/>
            <a:headEnd/>
            <a:tailEnd/>
          </a:ln>
        </p:spPr>
      </p:pic>
      <p:sp>
        <p:nvSpPr>
          <p:cNvPr id="16" name="15 Marcador de número de diapositiva"/>
          <p:cNvSpPr>
            <a:spLocks noGrp="1"/>
          </p:cNvSpPr>
          <p:nvPr>
            <p:ph type="sldNum" sz="quarter" idx="12"/>
          </p:nvPr>
        </p:nvSpPr>
        <p:spPr/>
        <p:txBody>
          <a:bodyPr/>
          <a:lstStyle/>
          <a:p>
            <a:pPr>
              <a:defRPr/>
            </a:pPr>
            <a:fld id="{8C5B98BF-A16B-41F7-93AD-6565B65105D1}" type="slidenum">
              <a:rPr lang="es-ES" smtClean="0"/>
              <a:pPr>
                <a:defRPr/>
              </a:pPr>
              <a:t>17</a:t>
            </a:fld>
            <a:endParaRPr lang="es-ES"/>
          </a:p>
        </p:txBody>
      </p:sp>
      <p:sp>
        <p:nvSpPr>
          <p:cNvPr id="19"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20" name="19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21" name="20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5" name="5 CuadroTexto"/>
          <p:cNvSpPr txBox="1">
            <a:spLocks noChangeArrowheads="1"/>
          </p:cNvSpPr>
          <p:nvPr/>
        </p:nvSpPr>
        <p:spPr bwMode="auto">
          <a:xfrm>
            <a:off x="827584" y="908720"/>
            <a:ext cx="5832648" cy="338554"/>
          </a:xfrm>
          <a:prstGeom prst="rect">
            <a:avLst/>
          </a:prstGeom>
          <a:noFill/>
          <a:ln w="9525">
            <a:noFill/>
            <a:miter lim="800000"/>
            <a:headEnd/>
            <a:tailEnd/>
          </a:ln>
        </p:spPr>
        <p:txBody>
          <a:bodyPr wrap="square">
            <a:spAutoFit/>
          </a:bodyPr>
          <a:lstStyle/>
          <a:p>
            <a:r>
              <a:rPr lang="es-ES" sz="1600" dirty="0" smtClean="0">
                <a:solidFill>
                  <a:prstClr val="black"/>
                </a:solidFill>
                <a:latin typeface="Calibri" pitchFamily="34" charset="0"/>
              </a:rPr>
              <a:t>Como hemos definido el CG en la expresión anterior, tenemos que:</a:t>
            </a:r>
            <a:endParaRPr lang="es-ES" sz="1600" dirty="0">
              <a:solidFill>
                <a:prstClr val="black"/>
              </a:solidFill>
              <a:latin typeface="Calibri" pitchFamily="34" charset="0"/>
            </a:endParaRPr>
          </a:p>
        </p:txBody>
      </p:sp>
      <p:graphicFrame>
        <p:nvGraphicFramePr>
          <p:cNvPr id="66562" name="Object 2"/>
          <p:cNvGraphicFramePr>
            <a:graphicFrameLocks noChangeAspect="1"/>
          </p:cNvGraphicFramePr>
          <p:nvPr/>
        </p:nvGraphicFramePr>
        <p:xfrm>
          <a:off x="3923730" y="2349178"/>
          <a:ext cx="200025" cy="200025"/>
        </p:xfrm>
        <a:graphic>
          <a:graphicData uri="http://schemas.openxmlformats.org/presentationml/2006/ole">
            <mc:AlternateContent xmlns:mc="http://schemas.openxmlformats.org/markup-compatibility/2006">
              <mc:Choice xmlns:v="urn:schemas-microsoft-com:vml" Requires="v">
                <p:oleObj spid="_x0000_s83008" name="Ecuación" r:id="rId3" imgW="75969" imgH="75969" progId="Equation.3">
                  <p:embed/>
                </p:oleObj>
              </mc:Choice>
              <mc:Fallback>
                <p:oleObj name="Ecuación" r:id="rId3" imgW="75969" imgH="75969" progId="Equation.3">
                  <p:embed/>
                  <p:pic>
                    <p:nvPicPr>
                      <p:cNvPr id="0" name="Picture 24"/>
                      <p:cNvPicPr>
                        <a:picLocks noChangeAspect="1" noChangeArrowheads="1"/>
                      </p:cNvPicPr>
                      <p:nvPr/>
                    </p:nvPicPr>
                    <p:blipFill>
                      <a:blip r:embed="rId4">
                        <a:lum bright="100000" contrast="100000"/>
                        <a:extLst>
                          <a:ext uri="{28A0092B-C50C-407E-A947-70E740481C1C}">
                            <a14:useLocalDpi xmlns:a14="http://schemas.microsoft.com/office/drawing/2010/main" val="0"/>
                          </a:ext>
                        </a:extLst>
                      </a:blip>
                      <a:srcRect/>
                      <a:stretch>
                        <a:fillRect/>
                      </a:stretch>
                    </p:blipFill>
                    <p:spPr bwMode="auto">
                      <a:xfrm>
                        <a:off x="3923730" y="2349178"/>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sp>
        <p:nvSpPr>
          <p:cNvPr id="7" name="5 CuadroTexto"/>
          <p:cNvSpPr txBox="1">
            <a:spLocks noChangeArrowheads="1"/>
          </p:cNvSpPr>
          <p:nvPr/>
        </p:nvSpPr>
        <p:spPr bwMode="auto">
          <a:xfrm>
            <a:off x="323528" y="1844824"/>
            <a:ext cx="3240360" cy="338554"/>
          </a:xfrm>
          <a:prstGeom prst="rect">
            <a:avLst/>
          </a:prstGeom>
          <a:noFill/>
          <a:ln w="9525">
            <a:noFill/>
            <a:miter lim="800000"/>
            <a:headEnd/>
            <a:tailEnd/>
          </a:ln>
        </p:spPr>
        <p:txBody>
          <a:bodyPr wrap="square">
            <a:spAutoFit/>
          </a:bodyPr>
          <a:lstStyle/>
          <a:p>
            <a:r>
              <a:rPr lang="es-ES" sz="1600" dirty="0" smtClean="0">
                <a:solidFill>
                  <a:prstClr val="black"/>
                </a:solidFill>
                <a:latin typeface="Calibri" pitchFamily="34" charset="0"/>
              </a:rPr>
              <a:t>En la figura se puede observar que :</a:t>
            </a:r>
            <a:endParaRPr lang="es-ES" sz="1600" dirty="0">
              <a:solidFill>
                <a:prstClr val="black"/>
              </a:solidFill>
              <a:latin typeface="Calibri" pitchFamily="34" charset="0"/>
            </a:endParaRPr>
          </a:p>
        </p:txBody>
      </p:sp>
      <p:sp>
        <p:nvSpPr>
          <p:cNvPr id="10" name="5 CuadroTexto"/>
          <p:cNvSpPr txBox="1">
            <a:spLocks noChangeArrowheads="1"/>
          </p:cNvSpPr>
          <p:nvPr/>
        </p:nvSpPr>
        <p:spPr bwMode="auto">
          <a:xfrm>
            <a:off x="395536" y="2730406"/>
            <a:ext cx="2808312" cy="338554"/>
          </a:xfrm>
          <a:prstGeom prst="rect">
            <a:avLst/>
          </a:prstGeom>
          <a:noFill/>
          <a:ln w="9525">
            <a:noFill/>
            <a:miter lim="800000"/>
            <a:headEnd/>
            <a:tailEnd/>
          </a:ln>
        </p:spPr>
        <p:txBody>
          <a:bodyPr wrap="square">
            <a:spAutoFit/>
          </a:bodyPr>
          <a:lstStyle/>
          <a:p>
            <a:r>
              <a:rPr lang="es-ES" sz="1600" dirty="0" smtClean="0">
                <a:solidFill>
                  <a:prstClr val="black"/>
                </a:solidFill>
                <a:latin typeface="Calibri" pitchFamily="34" charset="0"/>
              </a:rPr>
              <a:t>De la aplicación de la formula :</a:t>
            </a:r>
            <a:endParaRPr lang="es-ES" sz="1600" dirty="0">
              <a:solidFill>
                <a:prstClr val="black"/>
              </a:solidFill>
              <a:latin typeface="Calibri" pitchFamily="34" charset="0"/>
            </a:endParaRPr>
          </a:p>
        </p:txBody>
      </p:sp>
      <p:pic>
        <p:nvPicPr>
          <p:cNvPr id="82950" name="Picture 6"/>
          <p:cNvPicPr>
            <a:picLocks noChangeAspect="1" noChangeArrowheads="1"/>
          </p:cNvPicPr>
          <p:nvPr/>
        </p:nvPicPr>
        <p:blipFill>
          <a:blip r:embed="rId5" cstate="print"/>
          <a:srcRect/>
          <a:stretch>
            <a:fillRect/>
          </a:stretch>
        </p:blipFill>
        <p:spPr bwMode="auto">
          <a:xfrm>
            <a:off x="5220072" y="4291558"/>
            <a:ext cx="3773108" cy="1369690"/>
          </a:xfrm>
          <a:prstGeom prst="rect">
            <a:avLst/>
          </a:prstGeom>
          <a:noFill/>
          <a:ln w="9525">
            <a:noFill/>
            <a:miter lim="800000"/>
            <a:headEnd/>
            <a:tailEnd/>
          </a:ln>
        </p:spPr>
      </p:pic>
      <p:sp>
        <p:nvSpPr>
          <p:cNvPr id="12" name="5 CuadroTexto"/>
          <p:cNvSpPr txBox="1">
            <a:spLocks noChangeArrowheads="1"/>
          </p:cNvSpPr>
          <p:nvPr/>
        </p:nvSpPr>
        <p:spPr bwMode="auto">
          <a:xfrm>
            <a:off x="467544" y="4440014"/>
            <a:ext cx="4896544" cy="1077218"/>
          </a:xfrm>
          <a:prstGeom prst="rect">
            <a:avLst/>
          </a:prstGeom>
          <a:noFill/>
          <a:ln w="9525">
            <a:noFill/>
            <a:miter lim="800000"/>
            <a:headEnd/>
            <a:tailEnd/>
          </a:ln>
        </p:spPr>
        <p:txBody>
          <a:bodyPr wrap="square">
            <a:spAutoFit/>
          </a:bodyPr>
          <a:lstStyle/>
          <a:p>
            <a:r>
              <a:rPr lang="es-ES" sz="1600" dirty="0" smtClean="0">
                <a:solidFill>
                  <a:prstClr val="black"/>
                </a:solidFill>
                <a:latin typeface="Calibri" pitchFamily="34" charset="0"/>
              </a:rPr>
              <a:t>Se comprueba que la fuerza ejercida por la presión hidrostática depende de la altura del centro de gravedad hg, y de la superficie, por lo tanto </a:t>
            </a:r>
            <a:r>
              <a:rPr lang="es-ES" sz="1600" i="1" dirty="0" smtClean="0">
                <a:solidFill>
                  <a:prstClr val="black"/>
                </a:solidFill>
                <a:latin typeface="Calibri" pitchFamily="34" charset="0"/>
              </a:rPr>
              <a:t>no depende de la forma de la vasija</a:t>
            </a:r>
            <a:r>
              <a:rPr lang="es-ES" sz="1600" dirty="0" smtClean="0">
                <a:solidFill>
                  <a:prstClr val="black"/>
                </a:solidFill>
                <a:latin typeface="Calibri" pitchFamily="34" charset="0"/>
              </a:rPr>
              <a:t>. </a:t>
            </a:r>
            <a:endParaRPr lang="es-ES" sz="1600" dirty="0">
              <a:solidFill>
                <a:prstClr val="black"/>
              </a:solidFill>
              <a:latin typeface="Calibri" pitchFamily="34" charset="0"/>
            </a:endParaRPr>
          </a:p>
        </p:txBody>
      </p:sp>
      <p:pic>
        <p:nvPicPr>
          <p:cNvPr id="2" name="Picture 4"/>
          <p:cNvPicPr>
            <a:picLocks noChangeAspect="1" noChangeArrowheads="1"/>
          </p:cNvPicPr>
          <p:nvPr/>
        </p:nvPicPr>
        <p:blipFill>
          <a:blip r:embed="rId6" cstate="print"/>
          <a:srcRect/>
          <a:stretch>
            <a:fillRect/>
          </a:stretch>
        </p:blipFill>
        <p:spPr bwMode="auto">
          <a:xfrm>
            <a:off x="3613745" y="1464196"/>
            <a:ext cx="3838575" cy="1028700"/>
          </a:xfrm>
          <a:prstGeom prst="rect">
            <a:avLst/>
          </a:prstGeom>
          <a:noFill/>
          <a:ln w="9525">
            <a:noFill/>
            <a:miter lim="800000"/>
            <a:headEnd/>
            <a:tailEnd/>
          </a:ln>
        </p:spPr>
      </p:pic>
      <p:pic>
        <p:nvPicPr>
          <p:cNvPr id="3" name="Picture 5"/>
          <p:cNvPicPr>
            <a:picLocks noChangeAspect="1" noChangeArrowheads="1"/>
          </p:cNvPicPr>
          <p:nvPr/>
        </p:nvPicPr>
        <p:blipFill>
          <a:blip r:embed="rId7" cstate="print"/>
          <a:srcRect/>
          <a:stretch>
            <a:fillRect/>
          </a:stretch>
        </p:blipFill>
        <p:spPr bwMode="auto">
          <a:xfrm>
            <a:off x="3707904" y="2716535"/>
            <a:ext cx="4076700" cy="352425"/>
          </a:xfrm>
          <a:prstGeom prst="rect">
            <a:avLst/>
          </a:prstGeom>
          <a:noFill/>
          <a:ln w="9525">
            <a:noFill/>
            <a:miter lim="800000"/>
            <a:headEnd/>
            <a:tailEnd/>
          </a:ln>
        </p:spPr>
      </p:pic>
      <p:pic>
        <p:nvPicPr>
          <p:cNvPr id="4" name="Picture 6"/>
          <p:cNvPicPr>
            <a:picLocks noChangeAspect="1" noChangeArrowheads="1"/>
          </p:cNvPicPr>
          <p:nvPr/>
        </p:nvPicPr>
        <p:blipFill>
          <a:blip r:embed="rId8" cstate="print"/>
          <a:srcRect/>
          <a:stretch>
            <a:fillRect/>
          </a:stretch>
        </p:blipFill>
        <p:spPr bwMode="auto">
          <a:xfrm>
            <a:off x="3242692" y="3451473"/>
            <a:ext cx="1257300" cy="409575"/>
          </a:xfrm>
          <a:prstGeom prst="rect">
            <a:avLst/>
          </a:prstGeom>
          <a:noFill/>
          <a:ln w="9525">
            <a:noFill/>
            <a:miter lim="800000"/>
            <a:headEnd/>
            <a:tailEnd/>
          </a:ln>
        </p:spPr>
      </p:pic>
      <p:sp>
        <p:nvSpPr>
          <p:cNvPr id="15" name="14 Marcador de número de diapositiva"/>
          <p:cNvSpPr>
            <a:spLocks noGrp="1"/>
          </p:cNvSpPr>
          <p:nvPr>
            <p:ph type="sldNum" sz="quarter" idx="12"/>
          </p:nvPr>
        </p:nvSpPr>
        <p:spPr/>
        <p:txBody>
          <a:bodyPr/>
          <a:lstStyle/>
          <a:p>
            <a:pPr>
              <a:defRPr/>
            </a:pPr>
            <a:fld id="{8C5B98BF-A16B-41F7-93AD-6565B65105D1}" type="slidenum">
              <a:rPr lang="es-ES" smtClean="0"/>
              <a:pPr>
                <a:defRPr/>
              </a:pPr>
              <a:t>18</a:t>
            </a:fld>
            <a:endParaRPr lang="es-ES"/>
          </a:p>
        </p:txBody>
      </p:sp>
      <p:sp>
        <p:nvSpPr>
          <p:cNvPr id="18"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19" name="18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20" name="19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6562" name="Object 2"/>
          <p:cNvGraphicFramePr>
            <a:graphicFrameLocks noChangeAspect="1"/>
          </p:cNvGraphicFramePr>
          <p:nvPr/>
        </p:nvGraphicFramePr>
        <p:xfrm>
          <a:off x="3995738" y="1989138"/>
          <a:ext cx="200025" cy="200025"/>
        </p:xfrm>
        <a:graphic>
          <a:graphicData uri="http://schemas.openxmlformats.org/presentationml/2006/ole">
            <mc:AlternateContent xmlns:mc="http://schemas.openxmlformats.org/markup-compatibility/2006">
              <mc:Choice xmlns:v="urn:schemas-microsoft-com:vml" Requires="v">
                <p:oleObj spid="_x0000_s85099" name="Ecuación" r:id="rId3" imgW="75969" imgH="75969" progId="Equation.3">
                  <p:embed/>
                </p:oleObj>
              </mc:Choice>
              <mc:Fallback>
                <p:oleObj name="Ecuación" r:id="rId3" imgW="75969" imgH="75969" progId="Equation.3">
                  <p:embed/>
                  <p:pic>
                    <p:nvPicPr>
                      <p:cNvPr id="0" name="Picture 24"/>
                      <p:cNvPicPr>
                        <a:picLocks noChangeAspect="1" noChangeArrowheads="1"/>
                      </p:cNvPicPr>
                      <p:nvPr/>
                    </p:nvPicPr>
                    <p:blipFill>
                      <a:blip r:embed="rId4">
                        <a:lum bright="100000" contrast="100000"/>
                        <a:extLst>
                          <a:ext uri="{28A0092B-C50C-407E-A947-70E740481C1C}">
                            <a14:useLocalDpi xmlns:a14="http://schemas.microsoft.com/office/drawing/2010/main" val="0"/>
                          </a:ext>
                        </a:extLst>
                      </a:blip>
                      <a:srcRect/>
                      <a:stretch>
                        <a:fillRect/>
                      </a:stretch>
                    </p:blipFill>
                    <p:spPr bwMode="auto">
                      <a:xfrm>
                        <a:off x="3995738" y="1989138"/>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graphicFrame>
        <p:nvGraphicFramePr>
          <p:cNvPr id="66563" name="Object 3"/>
          <p:cNvGraphicFramePr>
            <a:graphicFrameLocks noChangeAspect="1"/>
          </p:cNvGraphicFramePr>
          <p:nvPr/>
        </p:nvGraphicFramePr>
        <p:xfrm>
          <a:off x="4087813" y="2047875"/>
          <a:ext cx="320675" cy="609600"/>
        </p:xfrm>
        <a:graphic>
          <a:graphicData uri="http://schemas.openxmlformats.org/presentationml/2006/ole">
            <mc:AlternateContent xmlns:mc="http://schemas.openxmlformats.org/markup-compatibility/2006">
              <mc:Choice xmlns:v="urn:schemas-microsoft-com:vml" Requires="v">
                <p:oleObj spid="_x0000_s85100" name="Ecuación" r:id="rId5" imgW="139579" imgH="266469" progId="Equation.3">
                  <p:embed/>
                </p:oleObj>
              </mc:Choice>
              <mc:Fallback>
                <p:oleObj name="Ecuación" r:id="rId5" imgW="139579" imgH="266469" progId="Equation.3">
                  <p:embed/>
                  <p:pic>
                    <p:nvPicPr>
                      <p:cNvPr id="0" name="Picture 25"/>
                      <p:cNvPicPr>
                        <a:picLocks noChangeAspect="1" noChangeArrowheads="1"/>
                      </p:cNvPicPr>
                      <p:nvPr/>
                    </p:nvPicPr>
                    <p:blipFill>
                      <a:blip r:embed="rId6">
                        <a:lum bright="100000" contrast="100000"/>
                        <a:extLst>
                          <a:ext uri="{28A0092B-C50C-407E-A947-70E740481C1C}">
                            <a14:useLocalDpi xmlns:a14="http://schemas.microsoft.com/office/drawing/2010/main" val="0"/>
                          </a:ext>
                        </a:extLst>
                      </a:blip>
                      <a:srcRect/>
                      <a:stretch>
                        <a:fillRect/>
                      </a:stretch>
                    </p:blipFill>
                    <p:spPr bwMode="auto">
                      <a:xfrm>
                        <a:off x="4087813" y="2047875"/>
                        <a:ext cx="3206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sp>
        <p:nvSpPr>
          <p:cNvPr id="7" name="2 Subtítulo"/>
          <p:cNvSpPr txBox="1">
            <a:spLocks/>
          </p:cNvSpPr>
          <p:nvPr/>
        </p:nvSpPr>
        <p:spPr bwMode="auto">
          <a:xfrm>
            <a:off x="2987824" y="548680"/>
            <a:ext cx="2592288" cy="431800"/>
          </a:xfrm>
          <a:prstGeom prst="rect">
            <a:avLst/>
          </a:prstGeom>
          <a:noFill/>
          <a:ln w="9525">
            <a:noFill/>
            <a:miter lim="800000"/>
            <a:headEnd/>
            <a:tailEnd/>
          </a:ln>
        </p:spPr>
        <p:txBody>
          <a:bodyPr/>
          <a:lstStyle/>
          <a:p>
            <a:pPr algn="ctr">
              <a:spcBef>
                <a:spcPct val="20000"/>
              </a:spcBef>
            </a:pPr>
            <a:r>
              <a:rPr lang="es-ES" b="1" dirty="0" smtClean="0">
                <a:solidFill>
                  <a:prstClr val="black"/>
                </a:solidFill>
                <a:latin typeface="Calibri" pitchFamily="34" charset="0"/>
              </a:rPr>
              <a:t>Teorema de Pascal</a:t>
            </a:r>
            <a:endParaRPr lang="es-ES" b="1" dirty="0">
              <a:solidFill>
                <a:prstClr val="black"/>
              </a:solidFill>
              <a:latin typeface="Calibri" pitchFamily="34" charset="0"/>
            </a:endParaRPr>
          </a:p>
        </p:txBody>
      </p:sp>
      <p:pic>
        <p:nvPicPr>
          <p:cNvPr id="8" name="Picture 7"/>
          <p:cNvPicPr>
            <a:picLocks noChangeAspect="1" noChangeArrowheads="1"/>
          </p:cNvPicPr>
          <p:nvPr/>
        </p:nvPicPr>
        <p:blipFill>
          <a:blip r:embed="rId7" cstate="print"/>
          <a:srcRect/>
          <a:stretch>
            <a:fillRect/>
          </a:stretch>
        </p:blipFill>
        <p:spPr bwMode="auto">
          <a:xfrm>
            <a:off x="390416" y="908720"/>
            <a:ext cx="8718088" cy="648072"/>
          </a:xfrm>
          <a:prstGeom prst="rect">
            <a:avLst/>
          </a:prstGeom>
          <a:noFill/>
          <a:ln w="9525">
            <a:noFill/>
            <a:miter lim="800000"/>
            <a:headEnd/>
            <a:tailEnd/>
          </a:ln>
        </p:spPr>
      </p:pic>
      <p:sp>
        <p:nvSpPr>
          <p:cNvPr id="18" name="17 Marcador de número de diapositiva"/>
          <p:cNvSpPr>
            <a:spLocks noGrp="1"/>
          </p:cNvSpPr>
          <p:nvPr>
            <p:ph type="sldNum" sz="quarter" idx="12"/>
          </p:nvPr>
        </p:nvSpPr>
        <p:spPr/>
        <p:txBody>
          <a:bodyPr/>
          <a:lstStyle/>
          <a:p>
            <a:pPr>
              <a:defRPr/>
            </a:pPr>
            <a:fld id="{8C5B98BF-A16B-41F7-93AD-6565B65105D1}" type="slidenum">
              <a:rPr lang="es-ES" smtClean="0"/>
              <a:pPr>
                <a:defRPr/>
              </a:pPr>
              <a:t>19</a:t>
            </a:fld>
            <a:endParaRPr lang="es-ES"/>
          </a:p>
        </p:txBody>
      </p:sp>
      <p:sp>
        <p:nvSpPr>
          <p:cNvPr id="21"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22" name="21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23" name="22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pic>
        <p:nvPicPr>
          <p:cNvPr id="85092" name="Picture 1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96910" y="1232756"/>
            <a:ext cx="2705100"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5093" name="Picture 10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89267" y="3284984"/>
            <a:ext cx="1710780" cy="342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4 Grupo"/>
          <p:cNvGrpSpPr/>
          <p:nvPr/>
        </p:nvGrpSpPr>
        <p:grpSpPr>
          <a:xfrm>
            <a:off x="522349" y="4996780"/>
            <a:ext cx="8315325" cy="952500"/>
            <a:chOff x="522349" y="4613837"/>
            <a:chExt cx="8315325" cy="952500"/>
          </a:xfrm>
        </p:grpSpPr>
        <p:pic>
          <p:nvPicPr>
            <p:cNvPr id="85094" name="Picture 10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2349" y="4613837"/>
              <a:ext cx="8315325" cy="95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539552" y="4613837"/>
              <a:ext cx="4752528" cy="255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6562" name="Object 2"/>
          <p:cNvGraphicFramePr>
            <a:graphicFrameLocks noChangeAspect="1"/>
          </p:cNvGraphicFramePr>
          <p:nvPr/>
        </p:nvGraphicFramePr>
        <p:xfrm>
          <a:off x="3995738" y="1989138"/>
          <a:ext cx="200025" cy="200025"/>
        </p:xfrm>
        <a:graphic>
          <a:graphicData uri="http://schemas.openxmlformats.org/presentationml/2006/ole">
            <mc:AlternateContent xmlns:mc="http://schemas.openxmlformats.org/markup-compatibility/2006">
              <mc:Choice xmlns:v="urn:schemas-microsoft-com:vml" Requires="v">
                <p:oleObj spid="_x0000_s94216" name="Ecuación" r:id="rId3" imgW="75969" imgH="75969" progId="Equation.3">
                  <p:embed/>
                </p:oleObj>
              </mc:Choice>
              <mc:Fallback>
                <p:oleObj name="Ecuación" r:id="rId3" imgW="75969" imgH="75969" progId="Equation.3">
                  <p:embed/>
                  <p:pic>
                    <p:nvPicPr>
                      <p:cNvPr id="0" name=""/>
                      <p:cNvPicPr>
                        <a:picLocks noChangeAspect="1" noChangeArrowheads="1"/>
                      </p:cNvPicPr>
                      <p:nvPr/>
                    </p:nvPicPr>
                    <p:blipFill>
                      <a:blip r:embed="rId4">
                        <a:lum bright="100000" contrast="100000"/>
                        <a:extLst>
                          <a:ext uri="{28A0092B-C50C-407E-A947-70E740481C1C}">
                            <a14:useLocalDpi xmlns:a14="http://schemas.microsoft.com/office/drawing/2010/main" val="0"/>
                          </a:ext>
                        </a:extLst>
                      </a:blip>
                      <a:srcRect/>
                      <a:stretch>
                        <a:fillRect/>
                      </a:stretch>
                    </p:blipFill>
                    <p:spPr bwMode="auto">
                      <a:xfrm>
                        <a:off x="3995738" y="1989138"/>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graphicFrame>
        <p:nvGraphicFramePr>
          <p:cNvPr id="66563" name="Object 3"/>
          <p:cNvGraphicFramePr>
            <a:graphicFrameLocks noChangeAspect="1"/>
          </p:cNvGraphicFramePr>
          <p:nvPr/>
        </p:nvGraphicFramePr>
        <p:xfrm>
          <a:off x="4087813" y="2047875"/>
          <a:ext cx="320675" cy="609600"/>
        </p:xfrm>
        <a:graphic>
          <a:graphicData uri="http://schemas.openxmlformats.org/presentationml/2006/ole">
            <mc:AlternateContent xmlns:mc="http://schemas.openxmlformats.org/markup-compatibility/2006">
              <mc:Choice xmlns:v="urn:schemas-microsoft-com:vml" Requires="v">
                <p:oleObj spid="_x0000_s94217" name="Ecuación" r:id="rId5" imgW="139579" imgH="266469" progId="Equation.3">
                  <p:embed/>
                </p:oleObj>
              </mc:Choice>
              <mc:Fallback>
                <p:oleObj name="Ecuación" r:id="rId5" imgW="139579" imgH="266469" progId="Equation.3">
                  <p:embed/>
                  <p:pic>
                    <p:nvPicPr>
                      <p:cNvPr id="0" name=""/>
                      <p:cNvPicPr>
                        <a:picLocks noChangeAspect="1" noChangeArrowheads="1"/>
                      </p:cNvPicPr>
                      <p:nvPr/>
                    </p:nvPicPr>
                    <p:blipFill>
                      <a:blip r:embed="rId6">
                        <a:lum bright="100000" contrast="100000"/>
                        <a:extLst>
                          <a:ext uri="{28A0092B-C50C-407E-A947-70E740481C1C}">
                            <a14:useLocalDpi xmlns:a14="http://schemas.microsoft.com/office/drawing/2010/main" val="0"/>
                          </a:ext>
                        </a:extLst>
                      </a:blip>
                      <a:srcRect/>
                      <a:stretch>
                        <a:fillRect/>
                      </a:stretch>
                    </p:blipFill>
                    <p:spPr bwMode="auto">
                      <a:xfrm>
                        <a:off x="4087813" y="2047875"/>
                        <a:ext cx="3206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sp>
        <p:nvSpPr>
          <p:cNvPr id="7" name="2 Subtítulo"/>
          <p:cNvSpPr txBox="1">
            <a:spLocks/>
          </p:cNvSpPr>
          <p:nvPr/>
        </p:nvSpPr>
        <p:spPr bwMode="auto">
          <a:xfrm>
            <a:off x="2987824" y="548680"/>
            <a:ext cx="2592288" cy="431800"/>
          </a:xfrm>
          <a:prstGeom prst="rect">
            <a:avLst/>
          </a:prstGeom>
          <a:noFill/>
          <a:ln w="9525">
            <a:noFill/>
            <a:miter lim="800000"/>
            <a:headEnd/>
            <a:tailEnd/>
          </a:ln>
        </p:spPr>
        <p:txBody>
          <a:bodyPr/>
          <a:lstStyle/>
          <a:p>
            <a:pPr algn="ctr">
              <a:spcBef>
                <a:spcPct val="20000"/>
              </a:spcBef>
            </a:pPr>
            <a:r>
              <a:rPr lang="es-ES" b="1" dirty="0" smtClean="0">
                <a:solidFill>
                  <a:prstClr val="black"/>
                </a:solidFill>
                <a:latin typeface="Calibri" pitchFamily="34" charset="0"/>
              </a:rPr>
              <a:t>Teorema de Pascal</a:t>
            </a:r>
            <a:endParaRPr lang="es-ES" b="1" dirty="0">
              <a:solidFill>
                <a:prstClr val="black"/>
              </a:solidFill>
              <a:latin typeface="Calibri" pitchFamily="34" charset="0"/>
            </a:endParaRPr>
          </a:p>
        </p:txBody>
      </p:sp>
      <p:pic>
        <p:nvPicPr>
          <p:cNvPr id="3" name="Picture 5"/>
          <p:cNvPicPr>
            <a:picLocks noChangeAspect="1" noChangeArrowheads="1"/>
          </p:cNvPicPr>
          <p:nvPr/>
        </p:nvPicPr>
        <p:blipFill>
          <a:blip r:embed="rId7" cstate="print"/>
          <a:srcRect/>
          <a:stretch>
            <a:fillRect/>
          </a:stretch>
        </p:blipFill>
        <p:spPr bwMode="auto">
          <a:xfrm>
            <a:off x="3872867" y="1561624"/>
            <a:ext cx="1038225" cy="647700"/>
          </a:xfrm>
          <a:prstGeom prst="rect">
            <a:avLst/>
          </a:prstGeom>
          <a:noFill/>
          <a:ln w="9525">
            <a:noFill/>
            <a:miter lim="800000"/>
            <a:headEnd/>
            <a:tailEnd/>
          </a:ln>
        </p:spPr>
      </p:pic>
      <p:sp>
        <p:nvSpPr>
          <p:cNvPr id="18" name="17 Marcador de número de diapositiva"/>
          <p:cNvSpPr>
            <a:spLocks noGrp="1"/>
          </p:cNvSpPr>
          <p:nvPr>
            <p:ph type="sldNum" sz="quarter" idx="12"/>
          </p:nvPr>
        </p:nvSpPr>
        <p:spPr/>
        <p:txBody>
          <a:bodyPr/>
          <a:lstStyle/>
          <a:p>
            <a:pPr>
              <a:defRPr/>
            </a:pPr>
            <a:fld id="{8C5B98BF-A16B-41F7-93AD-6565B65105D1}" type="slidenum">
              <a:rPr lang="es-ES" smtClean="0"/>
              <a:pPr>
                <a:defRPr/>
              </a:pPr>
              <a:t>20</a:t>
            </a:fld>
            <a:endParaRPr lang="es-ES"/>
          </a:p>
        </p:txBody>
      </p:sp>
      <p:sp>
        <p:nvSpPr>
          <p:cNvPr id="21"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22" name="21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23" name="22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pic>
        <p:nvPicPr>
          <p:cNvPr id="9421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49210" y="1196752"/>
            <a:ext cx="1722590" cy="2339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1049210" y="1700808"/>
            <a:ext cx="1362550" cy="369332"/>
          </a:xfrm>
          <a:prstGeom prst="rect">
            <a:avLst/>
          </a:prstGeom>
          <a:noFill/>
        </p:spPr>
        <p:txBody>
          <a:bodyPr wrap="square" rtlCol="0">
            <a:spAutoFit/>
          </a:bodyPr>
          <a:lstStyle/>
          <a:p>
            <a:r>
              <a:rPr lang="es-ES" i="1" dirty="0" smtClean="0">
                <a:sym typeface="Symbol"/>
              </a:rPr>
              <a:t>P</a:t>
            </a:r>
            <a:r>
              <a:rPr lang="es-ES" i="1" baseline="-25000" dirty="0" smtClean="0">
                <a:sym typeface="Symbol"/>
              </a:rPr>
              <a:t>A</a:t>
            </a:r>
            <a:r>
              <a:rPr lang="es-ES" i="1" dirty="0" smtClean="0">
                <a:sym typeface="Symbol"/>
              </a:rPr>
              <a:t> = </a:t>
            </a:r>
            <a:r>
              <a:rPr lang="es-ES" i="1" dirty="0">
                <a:sym typeface="Symbol"/>
              </a:rPr>
              <a:t></a:t>
            </a:r>
            <a:r>
              <a:rPr lang="es-ES" i="1" dirty="0" smtClean="0">
                <a:sym typeface="Symbol"/>
              </a:rPr>
              <a:t>P</a:t>
            </a:r>
            <a:r>
              <a:rPr lang="es-ES" i="1" baseline="-25000" dirty="0" smtClean="0">
                <a:sym typeface="Symbol"/>
              </a:rPr>
              <a:t>B</a:t>
            </a:r>
            <a:endParaRPr lang="es-ES" i="1" dirty="0"/>
          </a:p>
        </p:txBody>
      </p:sp>
      <p:pic>
        <p:nvPicPr>
          <p:cNvPr id="94211"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6799" y="2420888"/>
            <a:ext cx="4021241"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19 CuadroTexto"/>
          <p:cNvSpPr txBox="1"/>
          <p:nvPr/>
        </p:nvSpPr>
        <p:spPr>
          <a:xfrm>
            <a:off x="6265346" y="2044325"/>
            <a:ext cx="1362550" cy="1754326"/>
          </a:xfrm>
          <a:prstGeom prst="rect">
            <a:avLst/>
          </a:prstGeom>
          <a:noFill/>
        </p:spPr>
        <p:txBody>
          <a:bodyPr wrap="square" rtlCol="0">
            <a:spAutoFit/>
          </a:bodyPr>
          <a:lstStyle/>
          <a:p>
            <a:r>
              <a:rPr lang="es-ES" b="1" i="1" dirty="0" smtClean="0">
                <a:sym typeface="Symbol"/>
              </a:rPr>
              <a:t>EJEMPLO:</a:t>
            </a:r>
          </a:p>
          <a:p>
            <a:endParaRPr lang="es-ES" i="1" dirty="0">
              <a:sym typeface="Symbol"/>
            </a:endParaRPr>
          </a:p>
          <a:p>
            <a:r>
              <a:rPr lang="es-ES" i="1" dirty="0" err="1" smtClean="0">
                <a:sym typeface="Symbol"/>
              </a:rPr>
              <a:t>s</a:t>
            </a:r>
            <a:r>
              <a:rPr lang="es-ES" i="1" baseline="-25000" dirty="0" err="1" smtClean="0">
                <a:sym typeface="Symbol"/>
              </a:rPr>
              <a:t>A</a:t>
            </a:r>
            <a:r>
              <a:rPr lang="es-ES" i="1" dirty="0" smtClean="0">
                <a:sym typeface="Symbol"/>
              </a:rPr>
              <a:t> = 1m</a:t>
            </a:r>
            <a:r>
              <a:rPr lang="es-ES" i="1" baseline="30000" dirty="0" smtClean="0">
                <a:sym typeface="Symbol"/>
              </a:rPr>
              <a:t>2</a:t>
            </a:r>
          </a:p>
          <a:p>
            <a:r>
              <a:rPr lang="es-ES" i="1" dirty="0" err="1" smtClean="0">
                <a:sym typeface="Symbol"/>
              </a:rPr>
              <a:t>s</a:t>
            </a:r>
            <a:r>
              <a:rPr lang="es-ES" i="1" baseline="-25000" dirty="0" err="1" smtClean="0">
                <a:sym typeface="Symbol"/>
              </a:rPr>
              <a:t>B</a:t>
            </a:r>
            <a:r>
              <a:rPr lang="es-ES" i="1" dirty="0" smtClean="0">
                <a:sym typeface="Symbol"/>
              </a:rPr>
              <a:t> </a:t>
            </a:r>
            <a:r>
              <a:rPr lang="es-ES" i="1" dirty="0">
                <a:sym typeface="Symbol"/>
              </a:rPr>
              <a:t>= </a:t>
            </a:r>
            <a:r>
              <a:rPr lang="es-ES" i="1" dirty="0" smtClean="0">
                <a:sym typeface="Symbol"/>
              </a:rPr>
              <a:t>1dm</a:t>
            </a:r>
            <a:r>
              <a:rPr lang="es-ES" i="1" baseline="30000" dirty="0" smtClean="0">
                <a:sym typeface="Symbol"/>
              </a:rPr>
              <a:t>2</a:t>
            </a:r>
          </a:p>
          <a:p>
            <a:r>
              <a:rPr lang="es-ES" i="1" dirty="0" smtClean="0">
                <a:sym typeface="Symbol"/>
              </a:rPr>
              <a:t>F</a:t>
            </a:r>
            <a:r>
              <a:rPr lang="es-ES" i="1" baseline="-25000" dirty="0">
                <a:sym typeface="Symbol"/>
              </a:rPr>
              <a:t>B</a:t>
            </a:r>
            <a:r>
              <a:rPr lang="es-ES" i="1" dirty="0" smtClean="0">
                <a:sym typeface="Symbol"/>
              </a:rPr>
              <a:t> </a:t>
            </a:r>
            <a:r>
              <a:rPr lang="es-ES" i="1" dirty="0">
                <a:sym typeface="Symbol"/>
              </a:rPr>
              <a:t>= </a:t>
            </a:r>
            <a:r>
              <a:rPr lang="es-ES" i="1" dirty="0" smtClean="0">
                <a:sym typeface="Symbol"/>
              </a:rPr>
              <a:t>1N</a:t>
            </a:r>
          </a:p>
          <a:p>
            <a:r>
              <a:rPr lang="es-ES" i="1" dirty="0" smtClean="0">
                <a:sym typeface="Symbol"/>
              </a:rPr>
              <a:t>¿F</a:t>
            </a:r>
            <a:r>
              <a:rPr lang="es-ES" i="1" baseline="-25000" dirty="0" smtClean="0">
                <a:sym typeface="Symbol"/>
              </a:rPr>
              <a:t>A</a:t>
            </a:r>
            <a:r>
              <a:rPr lang="es-ES" i="1" dirty="0" smtClean="0">
                <a:sym typeface="Symbol"/>
              </a:rPr>
              <a:t>?</a:t>
            </a:r>
            <a:endParaRPr lang="es-ES" i="1" dirty="0"/>
          </a:p>
        </p:txBody>
      </p:sp>
    </p:spTree>
    <p:extLst>
      <p:ext uri="{BB962C8B-B14F-4D97-AF65-F5344CB8AC3E}">
        <p14:creationId xmlns:p14="http://schemas.microsoft.com/office/powerpoint/2010/main" val="27701460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4" name="2 Subtítulo"/>
          <p:cNvSpPr txBox="1">
            <a:spLocks/>
          </p:cNvSpPr>
          <p:nvPr/>
        </p:nvSpPr>
        <p:spPr bwMode="auto">
          <a:xfrm>
            <a:off x="1259632" y="620688"/>
            <a:ext cx="6400800" cy="431800"/>
          </a:xfrm>
          <a:prstGeom prst="rect">
            <a:avLst/>
          </a:prstGeom>
          <a:noFill/>
          <a:ln w="9525">
            <a:noFill/>
            <a:miter lim="800000"/>
            <a:headEnd/>
            <a:tailEnd/>
          </a:ln>
        </p:spPr>
        <p:txBody>
          <a:bodyPr/>
          <a:lstStyle/>
          <a:p>
            <a:pPr algn="ctr">
              <a:spcBef>
                <a:spcPct val="20000"/>
              </a:spcBef>
            </a:pPr>
            <a:r>
              <a:rPr lang="es-ES" b="1" dirty="0" smtClean="0">
                <a:solidFill>
                  <a:prstClr val="black"/>
                </a:solidFill>
                <a:latin typeface="Calibri" pitchFamily="34" charset="0"/>
              </a:rPr>
              <a:t>Teorema de Arquímedes</a:t>
            </a:r>
            <a:endParaRPr lang="es-ES" b="1" dirty="0">
              <a:solidFill>
                <a:prstClr val="black"/>
              </a:solidFill>
              <a:latin typeface="Calibri" pitchFamily="34" charset="0"/>
            </a:endParaRPr>
          </a:p>
        </p:txBody>
      </p:sp>
      <p:graphicFrame>
        <p:nvGraphicFramePr>
          <p:cNvPr id="66562" name="Object 2"/>
          <p:cNvGraphicFramePr>
            <a:graphicFrameLocks noChangeAspect="1"/>
          </p:cNvGraphicFramePr>
          <p:nvPr/>
        </p:nvGraphicFramePr>
        <p:xfrm>
          <a:off x="3995738" y="1989138"/>
          <a:ext cx="200025" cy="200025"/>
        </p:xfrm>
        <a:graphic>
          <a:graphicData uri="http://schemas.openxmlformats.org/presentationml/2006/ole">
            <mc:AlternateContent xmlns:mc="http://schemas.openxmlformats.org/markup-compatibility/2006">
              <mc:Choice xmlns:v="urn:schemas-microsoft-com:vml" Requires="v">
                <p:oleObj spid="_x0000_s87146" name="Ecuación" r:id="rId3" imgW="75969" imgH="75969" progId="Equation.3">
                  <p:embed/>
                </p:oleObj>
              </mc:Choice>
              <mc:Fallback>
                <p:oleObj name="Ecuación" r:id="rId3" imgW="75969" imgH="75969" progId="Equation.3">
                  <p:embed/>
                  <p:pic>
                    <p:nvPicPr>
                      <p:cNvPr id="0" name="Picture 24"/>
                      <p:cNvPicPr>
                        <a:picLocks noChangeAspect="1" noChangeArrowheads="1"/>
                      </p:cNvPicPr>
                      <p:nvPr/>
                    </p:nvPicPr>
                    <p:blipFill>
                      <a:blip r:embed="rId4">
                        <a:lum bright="100000" contrast="100000"/>
                        <a:extLst>
                          <a:ext uri="{28A0092B-C50C-407E-A947-70E740481C1C}">
                            <a14:useLocalDpi xmlns:a14="http://schemas.microsoft.com/office/drawing/2010/main" val="0"/>
                          </a:ext>
                        </a:extLst>
                      </a:blip>
                      <a:srcRect/>
                      <a:stretch>
                        <a:fillRect/>
                      </a:stretch>
                    </p:blipFill>
                    <p:spPr bwMode="auto">
                      <a:xfrm>
                        <a:off x="3995738" y="1989138"/>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graphicFrame>
        <p:nvGraphicFramePr>
          <p:cNvPr id="66563" name="Object 3"/>
          <p:cNvGraphicFramePr>
            <a:graphicFrameLocks noChangeAspect="1"/>
          </p:cNvGraphicFramePr>
          <p:nvPr/>
        </p:nvGraphicFramePr>
        <p:xfrm>
          <a:off x="4087813" y="2047875"/>
          <a:ext cx="320675" cy="609600"/>
        </p:xfrm>
        <a:graphic>
          <a:graphicData uri="http://schemas.openxmlformats.org/presentationml/2006/ole">
            <mc:AlternateContent xmlns:mc="http://schemas.openxmlformats.org/markup-compatibility/2006">
              <mc:Choice xmlns:v="urn:schemas-microsoft-com:vml" Requires="v">
                <p:oleObj spid="_x0000_s87147" name="Ecuación" r:id="rId5" imgW="139579" imgH="266469" progId="Equation.3">
                  <p:embed/>
                </p:oleObj>
              </mc:Choice>
              <mc:Fallback>
                <p:oleObj name="Ecuación" r:id="rId5" imgW="139579" imgH="266469" progId="Equation.3">
                  <p:embed/>
                  <p:pic>
                    <p:nvPicPr>
                      <p:cNvPr id="0" name="Picture 25"/>
                      <p:cNvPicPr>
                        <a:picLocks noChangeAspect="1" noChangeArrowheads="1"/>
                      </p:cNvPicPr>
                      <p:nvPr/>
                    </p:nvPicPr>
                    <p:blipFill>
                      <a:blip r:embed="rId6">
                        <a:lum bright="100000" contrast="100000"/>
                        <a:extLst>
                          <a:ext uri="{28A0092B-C50C-407E-A947-70E740481C1C}">
                            <a14:useLocalDpi xmlns:a14="http://schemas.microsoft.com/office/drawing/2010/main" val="0"/>
                          </a:ext>
                        </a:extLst>
                      </a:blip>
                      <a:srcRect/>
                      <a:stretch>
                        <a:fillRect/>
                      </a:stretch>
                    </p:blipFill>
                    <p:spPr bwMode="auto">
                      <a:xfrm>
                        <a:off x="4087813" y="2047875"/>
                        <a:ext cx="3206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sp>
        <p:nvSpPr>
          <p:cNvPr id="12" name="11 Marcador de número de diapositiva"/>
          <p:cNvSpPr>
            <a:spLocks noGrp="1"/>
          </p:cNvSpPr>
          <p:nvPr>
            <p:ph type="sldNum" sz="quarter" idx="12"/>
          </p:nvPr>
        </p:nvSpPr>
        <p:spPr/>
        <p:txBody>
          <a:bodyPr/>
          <a:lstStyle/>
          <a:p>
            <a:pPr>
              <a:defRPr/>
            </a:pPr>
            <a:fld id="{8C5B98BF-A16B-41F7-93AD-6565B65105D1}" type="slidenum">
              <a:rPr lang="es-ES" smtClean="0"/>
              <a:pPr>
                <a:defRPr/>
              </a:pPr>
              <a:t>21</a:t>
            </a:fld>
            <a:endParaRPr lang="es-ES"/>
          </a:p>
        </p:txBody>
      </p:sp>
      <p:sp>
        <p:nvSpPr>
          <p:cNvPr id="15"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16" name="15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17" name="16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pic>
        <p:nvPicPr>
          <p:cNvPr id="87145" name="Picture 105" descr="Resultado de imagen de Principio de arquímed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14154" y="1772816"/>
            <a:ext cx="5931715" cy="27363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4" name="2 Subtítulo"/>
          <p:cNvSpPr txBox="1">
            <a:spLocks/>
          </p:cNvSpPr>
          <p:nvPr/>
        </p:nvSpPr>
        <p:spPr bwMode="auto">
          <a:xfrm>
            <a:off x="1259632" y="620688"/>
            <a:ext cx="6400800" cy="431800"/>
          </a:xfrm>
          <a:prstGeom prst="rect">
            <a:avLst/>
          </a:prstGeom>
          <a:noFill/>
          <a:ln w="9525">
            <a:noFill/>
            <a:miter lim="800000"/>
            <a:headEnd/>
            <a:tailEnd/>
          </a:ln>
        </p:spPr>
        <p:txBody>
          <a:bodyPr/>
          <a:lstStyle/>
          <a:p>
            <a:pPr algn="ctr">
              <a:spcBef>
                <a:spcPct val="20000"/>
              </a:spcBef>
            </a:pPr>
            <a:r>
              <a:rPr lang="es-ES" b="1" dirty="0" smtClean="0">
                <a:solidFill>
                  <a:prstClr val="black"/>
                </a:solidFill>
                <a:latin typeface="Calibri" pitchFamily="34" charset="0"/>
              </a:rPr>
              <a:t>Teorema de Arquímedes</a:t>
            </a:r>
            <a:endParaRPr lang="es-ES" b="1" dirty="0">
              <a:solidFill>
                <a:prstClr val="black"/>
              </a:solidFill>
              <a:latin typeface="Calibri" pitchFamily="34" charset="0"/>
            </a:endParaRPr>
          </a:p>
        </p:txBody>
      </p:sp>
      <p:sp>
        <p:nvSpPr>
          <p:cNvPr id="66565" name="5 CuadroTexto"/>
          <p:cNvSpPr txBox="1">
            <a:spLocks noChangeArrowheads="1"/>
          </p:cNvSpPr>
          <p:nvPr/>
        </p:nvSpPr>
        <p:spPr bwMode="auto">
          <a:xfrm>
            <a:off x="395536" y="3875564"/>
            <a:ext cx="8496944" cy="1569660"/>
          </a:xfrm>
          <a:prstGeom prst="rect">
            <a:avLst/>
          </a:prstGeom>
          <a:noFill/>
          <a:ln w="9525">
            <a:noFill/>
            <a:miter lim="800000"/>
            <a:headEnd/>
            <a:tailEnd/>
          </a:ln>
        </p:spPr>
        <p:txBody>
          <a:bodyPr wrap="square">
            <a:spAutoFit/>
          </a:bodyPr>
          <a:lstStyle/>
          <a:p>
            <a:pPr algn="just"/>
            <a:r>
              <a:rPr lang="es-ES" sz="1600" dirty="0" smtClean="0">
                <a:solidFill>
                  <a:prstClr val="black"/>
                </a:solidFill>
                <a:latin typeface="Calibri" pitchFamily="34" charset="0"/>
              </a:rPr>
              <a:t>Supongamos una porción de fluido parcialmente solidificada, para que esta parte este equilibrada debe verificarse que la resultante de las acciones exteriores (fuerzas originadas por las presiones hidrostáticas), sea igual y de sentido contrario al peso  P = E ; si sustituimos esta porción de fluidos por un cuerpo, el empuje resultante de las acciones exteriores es el mismo, por lo tanto, será vertical hacia arriba e igual al peso de un volumen de fluido igual al del cuerpo. </a:t>
            </a:r>
          </a:p>
          <a:p>
            <a:pPr algn="just"/>
            <a:r>
              <a:rPr lang="es-ES" sz="1600" dirty="0" smtClean="0">
                <a:solidFill>
                  <a:prstClr val="black"/>
                </a:solidFill>
                <a:latin typeface="Calibri" pitchFamily="34" charset="0"/>
              </a:rPr>
              <a:t>Por lo tanto </a:t>
            </a:r>
            <a:r>
              <a:rPr lang="es-ES" sz="1600" b="1" dirty="0" smtClean="0">
                <a:solidFill>
                  <a:prstClr val="black"/>
                </a:solidFill>
                <a:latin typeface="Calibri" pitchFamily="34" charset="0"/>
              </a:rPr>
              <a:t>el peso del líquido desalojado por un cuerpo sumergido, mide el VALOR DEL EMPUJE</a:t>
            </a:r>
            <a:r>
              <a:rPr lang="es-ES" sz="1600" dirty="0">
                <a:solidFill>
                  <a:prstClr val="black"/>
                </a:solidFill>
                <a:latin typeface="Calibri" pitchFamily="34" charset="0"/>
              </a:rPr>
              <a:t>	</a:t>
            </a:r>
          </a:p>
        </p:txBody>
      </p:sp>
      <p:graphicFrame>
        <p:nvGraphicFramePr>
          <p:cNvPr id="66562" name="Object 2"/>
          <p:cNvGraphicFramePr>
            <a:graphicFrameLocks noChangeAspect="1"/>
          </p:cNvGraphicFramePr>
          <p:nvPr/>
        </p:nvGraphicFramePr>
        <p:xfrm>
          <a:off x="3995738" y="1989138"/>
          <a:ext cx="200025" cy="200025"/>
        </p:xfrm>
        <a:graphic>
          <a:graphicData uri="http://schemas.openxmlformats.org/presentationml/2006/ole">
            <mc:AlternateContent xmlns:mc="http://schemas.openxmlformats.org/markup-compatibility/2006">
              <mc:Choice xmlns:v="urn:schemas-microsoft-com:vml" Requires="v">
                <p:oleObj spid="_x0000_s95233" name="Ecuación" r:id="rId3" imgW="75969" imgH="75969" progId="Equation.3">
                  <p:embed/>
                </p:oleObj>
              </mc:Choice>
              <mc:Fallback>
                <p:oleObj name="Ecuación" r:id="rId3" imgW="75969" imgH="75969" progId="Equation.3">
                  <p:embed/>
                  <p:pic>
                    <p:nvPicPr>
                      <p:cNvPr id="0" name=""/>
                      <p:cNvPicPr>
                        <a:picLocks noChangeAspect="1" noChangeArrowheads="1"/>
                      </p:cNvPicPr>
                      <p:nvPr/>
                    </p:nvPicPr>
                    <p:blipFill>
                      <a:blip r:embed="rId4">
                        <a:lum bright="100000" contrast="100000"/>
                        <a:extLst>
                          <a:ext uri="{28A0092B-C50C-407E-A947-70E740481C1C}">
                            <a14:useLocalDpi xmlns:a14="http://schemas.microsoft.com/office/drawing/2010/main" val="0"/>
                          </a:ext>
                        </a:extLst>
                      </a:blip>
                      <a:srcRect/>
                      <a:stretch>
                        <a:fillRect/>
                      </a:stretch>
                    </p:blipFill>
                    <p:spPr bwMode="auto">
                      <a:xfrm>
                        <a:off x="3995738" y="1989138"/>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graphicFrame>
        <p:nvGraphicFramePr>
          <p:cNvPr id="66563" name="Object 3"/>
          <p:cNvGraphicFramePr>
            <a:graphicFrameLocks noChangeAspect="1"/>
          </p:cNvGraphicFramePr>
          <p:nvPr/>
        </p:nvGraphicFramePr>
        <p:xfrm>
          <a:off x="4087813" y="2047875"/>
          <a:ext cx="320675" cy="609600"/>
        </p:xfrm>
        <a:graphic>
          <a:graphicData uri="http://schemas.openxmlformats.org/presentationml/2006/ole">
            <mc:AlternateContent xmlns:mc="http://schemas.openxmlformats.org/markup-compatibility/2006">
              <mc:Choice xmlns:v="urn:schemas-microsoft-com:vml" Requires="v">
                <p:oleObj spid="_x0000_s95234" name="Ecuación" r:id="rId5" imgW="139579" imgH="266469" progId="Equation.3">
                  <p:embed/>
                </p:oleObj>
              </mc:Choice>
              <mc:Fallback>
                <p:oleObj name="Ecuación" r:id="rId5" imgW="139579" imgH="266469" progId="Equation.3">
                  <p:embed/>
                  <p:pic>
                    <p:nvPicPr>
                      <p:cNvPr id="0" name=""/>
                      <p:cNvPicPr>
                        <a:picLocks noChangeAspect="1" noChangeArrowheads="1"/>
                      </p:cNvPicPr>
                      <p:nvPr/>
                    </p:nvPicPr>
                    <p:blipFill>
                      <a:blip r:embed="rId6">
                        <a:lum bright="100000" contrast="100000"/>
                        <a:extLst>
                          <a:ext uri="{28A0092B-C50C-407E-A947-70E740481C1C}">
                            <a14:useLocalDpi xmlns:a14="http://schemas.microsoft.com/office/drawing/2010/main" val="0"/>
                          </a:ext>
                        </a:extLst>
                      </a:blip>
                      <a:srcRect/>
                      <a:stretch>
                        <a:fillRect/>
                      </a:stretch>
                    </p:blipFill>
                    <p:spPr bwMode="auto">
                      <a:xfrm>
                        <a:off x="4087813" y="2047875"/>
                        <a:ext cx="3206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pic>
        <p:nvPicPr>
          <p:cNvPr id="87044" name="Picture 4"/>
          <p:cNvPicPr>
            <a:picLocks noChangeAspect="1" noChangeArrowheads="1"/>
          </p:cNvPicPr>
          <p:nvPr/>
        </p:nvPicPr>
        <p:blipFill>
          <a:blip r:embed="rId7" cstate="print"/>
          <a:srcRect/>
          <a:stretch>
            <a:fillRect/>
          </a:stretch>
        </p:blipFill>
        <p:spPr bwMode="auto">
          <a:xfrm>
            <a:off x="364598" y="996642"/>
            <a:ext cx="8559419" cy="632158"/>
          </a:xfrm>
          <a:prstGeom prst="rect">
            <a:avLst/>
          </a:prstGeom>
          <a:noFill/>
          <a:ln w="9525">
            <a:noFill/>
            <a:miter lim="800000"/>
            <a:headEnd/>
            <a:tailEnd/>
          </a:ln>
        </p:spPr>
      </p:pic>
      <p:pic>
        <p:nvPicPr>
          <p:cNvPr id="87045" name="Picture 5"/>
          <p:cNvPicPr>
            <a:picLocks noChangeAspect="1" noChangeArrowheads="1"/>
          </p:cNvPicPr>
          <p:nvPr/>
        </p:nvPicPr>
        <p:blipFill>
          <a:blip r:embed="rId8" cstate="print"/>
          <a:srcRect/>
          <a:stretch>
            <a:fillRect/>
          </a:stretch>
        </p:blipFill>
        <p:spPr bwMode="auto">
          <a:xfrm>
            <a:off x="3077184" y="1628800"/>
            <a:ext cx="2587378" cy="2232248"/>
          </a:xfrm>
          <a:prstGeom prst="rect">
            <a:avLst/>
          </a:prstGeom>
          <a:noFill/>
          <a:ln w="9525">
            <a:noFill/>
            <a:miter lim="800000"/>
            <a:headEnd/>
            <a:tailEnd/>
          </a:ln>
        </p:spPr>
      </p:pic>
      <p:pic>
        <p:nvPicPr>
          <p:cNvPr id="87047" name="Picture 7"/>
          <p:cNvPicPr>
            <a:picLocks noChangeAspect="1" noChangeArrowheads="1"/>
          </p:cNvPicPr>
          <p:nvPr/>
        </p:nvPicPr>
        <p:blipFill>
          <a:blip r:embed="rId9" cstate="print"/>
          <a:srcRect/>
          <a:stretch>
            <a:fillRect/>
          </a:stretch>
        </p:blipFill>
        <p:spPr bwMode="auto">
          <a:xfrm>
            <a:off x="395536" y="5949280"/>
            <a:ext cx="8496944" cy="552450"/>
          </a:xfrm>
          <a:prstGeom prst="rect">
            <a:avLst/>
          </a:prstGeom>
          <a:noFill/>
          <a:ln w="9525">
            <a:noFill/>
            <a:miter lim="800000"/>
            <a:headEnd/>
            <a:tailEnd/>
          </a:ln>
        </p:spPr>
      </p:pic>
      <p:pic>
        <p:nvPicPr>
          <p:cNvPr id="2" name="Picture 4"/>
          <p:cNvPicPr>
            <a:picLocks noChangeAspect="1" noChangeArrowheads="1"/>
          </p:cNvPicPr>
          <p:nvPr/>
        </p:nvPicPr>
        <p:blipFill>
          <a:blip r:embed="rId10" cstate="print"/>
          <a:srcRect/>
          <a:stretch>
            <a:fillRect/>
          </a:stretch>
        </p:blipFill>
        <p:spPr bwMode="auto">
          <a:xfrm>
            <a:off x="3707904" y="5524847"/>
            <a:ext cx="1247775" cy="352425"/>
          </a:xfrm>
          <a:prstGeom prst="rect">
            <a:avLst/>
          </a:prstGeom>
          <a:noFill/>
          <a:ln w="9525">
            <a:noFill/>
            <a:miter lim="800000"/>
            <a:headEnd/>
            <a:tailEnd/>
          </a:ln>
        </p:spPr>
      </p:pic>
      <p:sp>
        <p:nvSpPr>
          <p:cNvPr id="12" name="11 Marcador de número de diapositiva"/>
          <p:cNvSpPr>
            <a:spLocks noGrp="1"/>
          </p:cNvSpPr>
          <p:nvPr>
            <p:ph type="sldNum" sz="quarter" idx="12"/>
          </p:nvPr>
        </p:nvSpPr>
        <p:spPr/>
        <p:txBody>
          <a:bodyPr/>
          <a:lstStyle/>
          <a:p>
            <a:pPr>
              <a:defRPr/>
            </a:pPr>
            <a:fld id="{8C5B98BF-A16B-41F7-93AD-6565B65105D1}" type="slidenum">
              <a:rPr lang="es-ES" smtClean="0"/>
              <a:pPr>
                <a:defRPr/>
              </a:pPr>
              <a:t>22</a:t>
            </a:fld>
            <a:endParaRPr lang="es-ES"/>
          </a:p>
        </p:txBody>
      </p:sp>
      <p:sp>
        <p:nvSpPr>
          <p:cNvPr id="15"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16" name="15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17" name="16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spTree>
    <p:extLst>
      <p:ext uri="{BB962C8B-B14F-4D97-AF65-F5344CB8AC3E}">
        <p14:creationId xmlns:p14="http://schemas.microsoft.com/office/powerpoint/2010/main" val="21356719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4" name="2 Subtítulo"/>
          <p:cNvSpPr txBox="1">
            <a:spLocks/>
          </p:cNvSpPr>
          <p:nvPr/>
        </p:nvSpPr>
        <p:spPr bwMode="auto">
          <a:xfrm>
            <a:off x="1979712" y="980728"/>
            <a:ext cx="4392488" cy="431800"/>
          </a:xfrm>
          <a:prstGeom prst="rect">
            <a:avLst/>
          </a:prstGeom>
          <a:noFill/>
          <a:ln w="9525">
            <a:noFill/>
            <a:miter lim="800000"/>
            <a:headEnd/>
            <a:tailEnd/>
          </a:ln>
        </p:spPr>
        <p:txBody>
          <a:bodyPr/>
          <a:lstStyle/>
          <a:p>
            <a:pPr algn="ctr">
              <a:spcBef>
                <a:spcPct val="20000"/>
              </a:spcBef>
            </a:pPr>
            <a:r>
              <a:rPr lang="es-ES" b="1" dirty="0" smtClean="0">
                <a:solidFill>
                  <a:prstClr val="black"/>
                </a:solidFill>
                <a:latin typeface="Calibri" pitchFamily="34" charset="0"/>
              </a:rPr>
              <a:t>Equilibrio de los cuerpos sumergidos.</a:t>
            </a:r>
            <a:endParaRPr lang="es-ES" b="1" dirty="0">
              <a:solidFill>
                <a:prstClr val="black"/>
              </a:solidFill>
              <a:latin typeface="Calibri" pitchFamily="34" charset="0"/>
            </a:endParaRPr>
          </a:p>
        </p:txBody>
      </p:sp>
      <p:graphicFrame>
        <p:nvGraphicFramePr>
          <p:cNvPr id="66562" name="Object 2"/>
          <p:cNvGraphicFramePr>
            <a:graphicFrameLocks noChangeAspect="1"/>
          </p:cNvGraphicFramePr>
          <p:nvPr/>
        </p:nvGraphicFramePr>
        <p:xfrm>
          <a:off x="3995738" y="2853234"/>
          <a:ext cx="200025" cy="200025"/>
        </p:xfrm>
        <a:graphic>
          <a:graphicData uri="http://schemas.openxmlformats.org/presentationml/2006/ole">
            <mc:AlternateContent xmlns:mc="http://schemas.openxmlformats.org/markup-compatibility/2006">
              <mc:Choice xmlns:v="urn:schemas-microsoft-com:vml" Requires="v">
                <p:oleObj spid="_x0000_s89143" name="Ecuación" r:id="rId3" imgW="75969" imgH="75969" progId="Equation.3">
                  <p:embed/>
                </p:oleObj>
              </mc:Choice>
              <mc:Fallback>
                <p:oleObj name="Ecuación" r:id="rId3" imgW="75969" imgH="75969" progId="Equation.3">
                  <p:embed/>
                  <p:pic>
                    <p:nvPicPr>
                      <p:cNvPr id="0" name="Picture 13"/>
                      <p:cNvPicPr>
                        <a:picLocks noChangeAspect="1" noChangeArrowheads="1"/>
                      </p:cNvPicPr>
                      <p:nvPr/>
                    </p:nvPicPr>
                    <p:blipFill>
                      <a:blip r:embed="rId4">
                        <a:lum bright="100000" contrast="100000"/>
                        <a:extLst>
                          <a:ext uri="{28A0092B-C50C-407E-A947-70E740481C1C}">
                            <a14:useLocalDpi xmlns:a14="http://schemas.microsoft.com/office/drawing/2010/main" val="0"/>
                          </a:ext>
                        </a:extLst>
                      </a:blip>
                      <a:srcRect/>
                      <a:stretch>
                        <a:fillRect/>
                      </a:stretch>
                    </p:blipFill>
                    <p:spPr bwMode="auto">
                      <a:xfrm>
                        <a:off x="3995738" y="2853234"/>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grpSp>
        <p:nvGrpSpPr>
          <p:cNvPr id="9" name="8 Grupo"/>
          <p:cNvGrpSpPr/>
          <p:nvPr/>
        </p:nvGrpSpPr>
        <p:grpSpPr>
          <a:xfrm>
            <a:off x="572285" y="1529497"/>
            <a:ext cx="5328592" cy="1815882"/>
            <a:chOff x="467544" y="633330"/>
            <a:chExt cx="5328592" cy="1815882"/>
          </a:xfrm>
        </p:grpSpPr>
        <p:sp>
          <p:nvSpPr>
            <p:cNvPr id="66565" name="5 CuadroTexto"/>
            <p:cNvSpPr txBox="1">
              <a:spLocks noChangeArrowheads="1"/>
            </p:cNvSpPr>
            <p:nvPr/>
          </p:nvSpPr>
          <p:spPr bwMode="auto">
            <a:xfrm>
              <a:off x="467544" y="633330"/>
              <a:ext cx="5328592" cy="1815882"/>
            </a:xfrm>
            <a:prstGeom prst="rect">
              <a:avLst/>
            </a:prstGeom>
            <a:noFill/>
            <a:ln w="9525">
              <a:noFill/>
              <a:miter lim="800000"/>
              <a:headEnd/>
              <a:tailEnd/>
            </a:ln>
          </p:spPr>
          <p:txBody>
            <a:bodyPr wrap="square">
              <a:spAutoFit/>
            </a:bodyPr>
            <a:lstStyle/>
            <a:p>
              <a:r>
                <a:rPr lang="es-ES" sz="1600" dirty="0" smtClean="0">
                  <a:solidFill>
                    <a:prstClr val="black"/>
                  </a:solidFill>
                  <a:latin typeface="Calibri" pitchFamily="34" charset="0"/>
                </a:rPr>
                <a:t>En un cuerpo sumergido puede verificarse:</a:t>
              </a:r>
            </a:p>
            <a:p>
              <a:pPr marL="342900" indent="-342900">
                <a:buAutoNum type="arabicPeriod"/>
              </a:pPr>
              <a:r>
                <a:rPr lang="es-ES" sz="1600" dirty="0" smtClean="0">
                  <a:solidFill>
                    <a:prstClr val="black"/>
                  </a:solidFill>
                  <a:latin typeface="Calibri" pitchFamily="34" charset="0"/>
                </a:rPr>
                <a:t>Peso &gt; Empuje.                 &gt;    </a:t>
              </a:r>
              <a:r>
                <a:rPr lang="es-ES" sz="1600" baseline="-25000" dirty="0" smtClean="0">
                  <a:solidFill>
                    <a:prstClr val="black"/>
                  </a:solidFill>
                  <a:latin typeface="Calibri" pitchFamily="34" charset="0"/>
                </a:rPr>
                <a:t>0   </a:t>
              </a:r>
              <a:r>
                <a:rPr lang="es-ES" sz="1600" dirty="0" smtClean="0">
                  <a:solidFill>
                    <a:prstClr val="black"/>
                  </a:solidFill>
                  <a:latin typeface="Calibri" pitchFamily="34" charset="0"/>
                </a:rPr>
                <a:t>el cuerpo se hunde</a:t>
              </a:r>
            </a:p>
            <a:p>
              <a:pPr marL="342900" indent="-342900">
                <a:buAutoNum type="arabicPeriod"/>
              </a:pPr>
              <a:endParaRPr lang="es-ES" sz="1600" dirty="0" smtClean="0">
                <a:solidFill>
                  <a:prstClr val="black"/>
                </a:solidFill>
                <a:latin typeface="Calibri" pitchFamily="34" charset="0"/>
              </a:endParaRPr>
            </a:p>
            <a:p>
              <a:pPr marL="342900" indent="-342900">
                <a:buAutoNum type="arabicPeriod"/>
              </a:pPr>
              <a:r>
                <a:rPr lang="es-ES" sz="1600" dirty="0" smtClean="0">
                  <a:solidFill>
                    <a:prstClr val="black"/>
                  </a:solidFill>
                  <a:latin typeface="Calibri" pitchFamily="34" charset="0"/>
                </a:rPr>
                <a:t>Peso = Empuje.                = </a:t>
              </a:r>
              <a:r>
                <a:rPr lang="es-ES" sz="1600" dirty="0">
                  <a:solidFill>
                    <a:prstClr val="black"/>
                  </a:solidFill>
                  <a:latin typeface="Calibri" pitchFamily="34" charset="0"/>
                </a:rPr>
                <a:t> </a:t>
              </a:r>
              <a:r>
                <a:rPr lang="es-ES" sz="1600" dirty="0" smtClean="0">
                  <a:solidFill>
                    <a:prstClr val="black"/>
                  </a:solidFill>
                  <a:latin typeface="Calibri" pitchFamily="34" charset="0"/>
                </a:rPr>
                <a:t>  </a:t>
              </a:r>
              <a:r>
                <a:rPr lang="es-ES" sz="1600" baseline="-25000" dirty="0" smtClean="0">
                  <a:solidFill>
                    <a:prstClr val="black"/>
                  </a:solidFill>
                  <a:latin typeface="Calibri" pitchFamily="34" charset="0"/>
                </a:rPr>
                <a:t>0   </a:t>
              </a:r>
              <a:r>
                <a:rPr lang="es-ES" sz="1600" dirty="0" smtClean="0">
                  <a:solidFill>
                    <a:prstClr val="black"/>
                  </a:solidFill>
                  <a:latin typeface="Calibri" pitchFamily="34" charset="0"/>
                </a:rPr>
                <a:t>el cuerpo está en equilibrio</a:t>
              </a:r>
            </a:p>
            <a:p>
              <a:pPr marL="342900" indent="-342900">
                <a:buAutoNum type="arabicPeriod"/>
              </a:pPr>
              <a:endParaRPr lang="es-ES" sz="1600" dirty="0" smtClean="0">
                <a:solidFill>
                  <a:prstClr val="black"/>
                </a:solidFill>
                <a:latin typeface="Calibri" pitchFamily="34" charset="0"/>
              </a:endParaRPr>
            </a:p>
            <a:p>
              <a:pPr marL="342900" indent="-342900">
                <a:buAutoNum type="arabicPeriod"/>
              </a:pPr>
              <a:r>
                <a:rPr lang="es-ES" sz="1600" dirty="0" smtClean="0">
                  <a:solidFill>
                    <a:prstClr val="black"/>
                  </a:solidFill>
                  <a:latin typeface="Calibri" pitchFamily="34" charset="0"/>
                </a:rPr>
                <a:t>Peso &lt; Empuje.                &lt; </a:t>
              </a:r>
              <a:r>
                <a:rPr lang="es-ES" sz="1600" dirty="0">
                  <a:solidFill>
                    <a:prstClr val="black"/>
                  </a:solidFill>
                  <a:latin typeface="Calibri" pitchFamily="34" charset="0"/>
                </a:rPr>
                <a:t> </a:t>
              </a:r>
              <a:r>
                <a:rPr lang="es-ES" sz="1600" dirty="0" smtClean="0">
                  <a:solidFill>
                    <a:prstClr val="black"/>
                  </a:solidFill>
                  <a:latin typeface="Calibri" pitchFamily="34" charset="0"/>
                </a:rPr>
                <a:t>  </a:t>
              </a:r>
              <a:r>
                <a:rPr lang="es-ES" sz="1600" baseline="-25000" dirty="0" smtClean="0">
                  <a:solidFill>
                    <a:prstClr val="black"/>
                  </a:solidFill>
                  <a:latin typeface="Calibri" pitchFamily="34" charset="0"/>
                </a:rPr>
                <a:t>0   </a:t>
              </a:r>
              <a:r>
                <a:rPr lang="es-ES" sz="1600" dirty="0" smtClean="0">
                  <a:solidFill>
                    <a:prstClr val="black"/>
                  </a:solidFill>
                  <a:latin typeface="Calibri" pitchFamily="34" charset="0"/>
                </a:rPr>
                <a:t>el cuerpo flota.</a:t>
              </a:r>
              <a:r>
                <a:rPr lang="es-ES" sz="1600" baseline="-25000" dirty="0" smtClean="0">
                  <a:solidFill>
                    <a:prstClr val="black"/>
                  </a:solidFill>
                  <a:latin typeface="Calibri" pitchFamily="34" charset="0"/>
                </a:rPr>
                <a:t>     </a:t>
              </a:r>
              <a:endParaRPr lang="es-ES" sz="1600" dirty="0">
                <a:solidFill>
                  <a:prstClr val="black"/>
                </a:solidFill>
                <a:latin typeface="Calibri" pitchFamily="34" charset="0"/>
              </a:endParaRPr>
            </a:p>
            <a:p>
              <a:r>
                <a:rPr lang="es-ES" sz="1600" dirty="0">
                  <a:solidFill>
                    <a:prstClr val="black"/>
                  </a:solidFill>
                  <a:latin typeface="Calibri" pitchFamily="34" charset="0"/>
                </a:rPr>
                <a:t>				</a:t>
              </a:r>
            </a:p>
          </p:txBody>
        </p:sp>
        <p:sp>
          <p:nvSpPr>
            <p:cNvPr id="6" name="5 Flecha derecha"/>
            <p:cNvSpPr/>
            <p:nvPr/>
          </p:nvSpPr>
          <p:spPr>
            <a:xfrm>
              <a:off x="2339752" y="1052736"/>
              <a:ext cx="36004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Flecha derecha"/>
            <p:cNvSpPr/>
            <p:nvPr/>
          </p:nvSpPr>
          <p:spPr>
            <a:xfrm>
              <a:off x="2339752" y="1551010"/>
              <a:ext cx="36004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Flecha derecha"/>
            <p:cNvSpPr/>
            <p:nvPr/>
          </p:nvSpPr>
          <p:spPr>
            <a:xfrm>
              <a:off x="2339752" y="2028777"/>
              <a:ext cx="36004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89092" name="Picture 4"/>
          <p:cNvPicPr>
            <a:picLocks noChangeAspect="1" noChangeArrowheads="1"/>
          </p:cNvPicPr>
          <p:nvPr/>
        </p:nvPicPr>
        <p:blipFill>
          <a:blip r:embed="rId5" cstate="print"/>
          <a:srcRect/>
          <a:stretch>
            <a:fillRect/>
          </a:stretch>
        </p:blipFill>
        <p:spPr bwMode="auto">
          <a:xfrm>
            <a:off x="2756892" y="3240385"/>
            <a:ext cx="3543300" cy="1628775"/>
          </a:xfrm>
          <a:prstGeom prst="rect">
            <a:avLst/>
          </a:prstGeom>
          <a:noFill/>
          <a:ln w="9525">
            <a:noFill/>
            <a:miter lim="800000"/>
            <a:headEnd/>
            <a:tailEnd/>
          </a:ln>
        </p:spPr>
      </p:pic>
      <p:sp>
        <p:nvSpPr>
          <p:cNvPr id="11" name="5 CuadroTexto"/>
          <p:cNvSpPr txBox="1">
            <a:spLocks noChangeArrowheads="1"/>
          </p:cNvSpPr>
          <p:nvPr/>
        </p:nvSpPr>
        <p:spPr bwMode="auto">
          <a:xfrm>
            <a:off x="395536" y="4869160"/>
            <a:ext cx="8331200" cy="1323439"/>
          </a:xfrm>
          <a:prstGeom prst="rect">
            <a:avLst/>
          </a:prstGeom>
          <a:noFill/>
          <a:ln w="9525">
            <a:noFill/>
            <a:miter lim="800000"/>
            <a:headEnd/>
            <a:tailEnd/>
          </a:ln>
        </p:spPr>
        <p:txBody>
          <a:bodyPr>
            <a:spAutoFit/>
          </a:bodyPr>
          <a:lstStyle/>
          <a:p>
            <a:r>
              <a:rPr lang="es-ES" sz="1600" dirty="0" smtClean="0">
                <a:solidFill>
                  <a:prstClr val="black"/>
                </a:solidFill>
                <a:latin typeface="Calibri" pitchFamily="34" charset="0"/>
              </a:rPr>
              <a:t>Se debe considerar tres posiciones siguientes de G (centro de gravedad) y O (centro de empuje).</a:t>
            </a:r>
          </a:p>
          <a:p>
            <a:pPr marL="342900" indent="-342900">
              <a:buAutoNum type="arabicPeriod"/>
            </a:pPr>
            <a:r>
              <a:rPr lang="es-ES" sz="1600" dirty="0" smtClean="0">
                <a:solidFill>
                  <a:prstClr val="black"/>
                </a:solidFill>
                <a:latin typeface="Calibri" pitchFamily="34" charset="0"/>
              </a:rPr>
              <a:t>G debajo de O: equilibrio estable.</a:t>
            </a:r>
          </a:p>
          <a:p>
            <a:pPr marL="342900" indent="-342900">
              <a:buAutoNum type="arabicPeriod"/>
            </a:pPr>
            <a:r>
              <a:rPr lang="es-ES" sz="1600" dirty="0" smtClean="0">
                <a:solidFill>
                  <a:prstClr val="black"/>
                </a:solidFill>
                <a:latin typeface="Calibri" pitchFamily="34" charset="0"/>
              </a:rPr>
              <a:t>G encima de O: equilibrio inestable.</a:t>
            </a:r>
          </a:p>
          <a:p>
            <a:pPr marL="342900" indent="-342900">
              <a:buAutoNum type="arabicPeriod"/>
            </a:pPr>
            <a:r>
              <a:rPr lang="es-ES" sz="1600" dirty="0" smtClean="0">
                <a:solidFill>
                  <a:prstClr val="black"/>
                </a:solidFill>
                <a:latin typeface="Calibri" pitchFamily="34" charset="0"/>
              </a:rPr>
              <a:t>G coincide con O: equilibrio indiferente.</a:t>
            </a:r>
            <a:endParaRPr lang="es-ES" sz="1600" dirty="0">
              <a:solidFill>
                <a:prstClr val="black"/>
              </a:solidFill>
              <a:latin typeface="Calibri" pitchFamily="34" charset="0"/>
            </a:endParaRPr>
          </a:p>
          <a:p>
            <a:r>
              <a:rPr lang="es-ES" sz="1600" dirty="0">
                <a:solidFill>
                  <a:prstClr val="black"/>
                </a:solidFill>
                <a:latin typeface="Calibri" pitchFamily="34" charset="0"/>
              </a:rPr>
              <a:t>				</a:t>
            </a:r>
          </a:p>
        </p:txBody>
      </p:sp>
      <p:sp>
        <p:nvSpPr>
          <p:cNvPr id="13" name="12 Marcador de número de diapositiva"/>
          <p:cNvSpPr>
            <a:spLocks noGrp="1"/>
          </p:cNvSpPr>
          <p:nvPr>
            <p:ph type="sldNum" sz="quarter" idx="12"/>
          </p:nvPr>
        </p:nvSpPr>
        <p:spPr/>
        <p:txBody>
          <a:bodyPr/>
          <a:lstStyle/>
          <a:p>
            <a:pPr>
              <a:defRPr/>
            </a:pPr>
            <a:fld id="{8C5B98BF-A16B-41F7-93AD-6565B65105D1}" type="slidenum">
              <a:rPr lang="es-ES" smtClean="0"/>
              <a:pPr>
                <a:defRPr/>
              </a:pPr>
              <a:t>23</a:t>
            </a:fld>
            <a:endParaRPr lang="es-ES"/>
          </a:p>
        </p:txBody>
      </p:sp>
      <p:sp>
        <p:nvSpPr>
          <p:cNvPr id="16"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17" name="16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18" name="17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pic>
        <p:nvPicPr>
          <p:cNvPr id="89129" name="Picture 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789" y="1847937"/>
            <a:ext cx="152400" cy="24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9130" name="Picture 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60381" y="1847937"/>
            <a:ext cx="152400" cy="24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3808" y="2317254"/>
            <a:ext cx="152400" cy="24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1840" y="2317254"/>
            <a:ext cx="152400" cy="24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3808" y="2821310"/>
            <a:ext cx="152400" cy="24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1840" y="2821310"/>
            <a:ext cx="152400" cy="24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6562" name="Object 2"/>
          <p:cNvGraphicFramePr>
            <a:graphicFrameLocks noChangeAspect="1"/>
          </p:cNvGraphicFramePr>
          <p:nvPr/>
        </p:nvGraphicFramePr>
        <p:xfrm>
          <a:off x="3995738" y="2205162"/>
          <a:ext cx="200025" cy="200025"/>
        </p:xfrm>
        <a:graphic>
          <a:graphicData uri="http://schemas.openxmlformats.org/presentationml/2006/ole">
            <mc:AlternateContent xmlns:mc="http://schemas.openxmlformats.org/markup-compatibility/2006">
              <mc:Choice xmlns:v="urn:schemas-microsoft-com:vml" Requires="v">
                <p:oleObj spid="_x0000_s91240" name="Ecuación" r:id="rId3" imgW="75969" imgH="75969" progId="Equation.3">
                  <p:embed/>
                </p:oleObj>
              </mc:Choice>
              <mc:Fallback>
                <p:oleObj name="Ecuación" r:id="rId3" imgW="75969" imgH="75969" progId="Equation.3">
                  <p:embed/>
                  <p:pic>
                    <p:nvPicPr>
                      <p:cNvPr id="0" name="Picture 24"/>
                      <p:cNvPicPr>
                        <a:picLocks noChangeAspect="1" noChangeArrowheads="1"/>
                      </p:cNvPicPr>
                      <p:nvPr/>
                    </p:nvPicPr>
                    <p:blipFill>
                      <a:blip r:embed="rId4">
                        <a:lum bright="100000" contrast="100000"/>
                        <a:extLst>
                          <a:ext uri="{28A0092B-C50C-407E-A947-70E740481C1C}">
                            <a14:useLocalDpi xmlns:a14="http://schemas.microsoft.com/office/drawing/2010/main" val="0"/>
                          </a:ext>
                        </a:extLst>
                      </a:blip>
                      <a:srcRect/>
                      <a:stretch>
                        <a:fillRect/>
                      </a:stretch>
                    </p:blipFill>
                    <p:spPr bwMode="auto">
                      <a:xfrm>
                        <a:off x="3995738" y="2205162"/>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graphicFrame>
        <p:nvGraphicFramePr>
          <p:cNvPr id="66563" name="Object 3"/>
          <p:cNvGraphicFramePr>
            <a:graphicFrameLocks noChangeAspect="1"/>
          </p:cNvGraphicFramePr>
          <p:nvPr/>
        </p:nvGraphicFramePr>
        <p:xfrm>
          <a:off x="4087813" y="2263899"/>
          <a:ext cx="320675" cy="609600"/>
        </p:xfrm>
        <a:graphic>
          <a:graphicData uri="http://schemas.openxmlformats.org/presentationml/2006/ole">
            <mc:AlternateContent xmlns:mc="http://schemas.openxmlformats.org/markup-compatibility/2006">
              <mc:Choice xmlns:v="urn:schemas-microsoft-com:vml" Requires="v">
                <p:oleObj spid="_x0000_s91241" name="Ecuación" r:id="rId5" imgW="139579" imgH="266469" progId="Equation.3">
                  <p:embed/>
                </p:oleObj>
              </mc:Choice>
              <mc:Fallback>
                <p:oleObj name="Ecuación" r:id="rId5" imgW="139579" imgH="266469" progId="Equation.3">
                  <p:embed/>
                  <p:pic>
                    <p:nvPicPr>
                      <p:cNvPr id="0" name="Picture 25"/>
                      <p:cNvPicPr>
                        <a:picLocks noChangeAspect="1" noChangeArrowheads="1"/>
                      </p:cNvPicPr>
                      <p:nvPr/>
                    </p:nvPicPr>
                    <p:blipFill>
                      <a:blip r:embed="rId6">
                        <a:lum bright="100000" contrast="100000"/>
                        <a:extLst>
                          <a:ext uri="{28A0092B-C50C-407E-A947-70E740481C1C}">
                            <a14:useLocalDpi xmlns:a14="http://schemas.microsoft.com/office/drawing/2010/main" val="0"/>
                          </a:ext>
                        </a:extLst>
                      </a:blip>
                      <a:srcRect/>
                      <a:stretch>
                        <a:fillRect/>
                      </a:stretch>
                    </p:blipFill>
                    <p:spPr bwMode="auto">
                      <a:xfrm>
                        <a:off x="4087813" y="2263899"/>
                        <a:ext cx="3206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sp>
        <p:nvSpPr>
          <p:cNvPr id="6" name="2 Subtítulo"/>
          <p:cNvSpPr txBox="1">
            <a:spLocks/>
          </p:cNvSpPr>
          <p:nvPr/>
        </p:nvSpPr>
        <p:spPr bwMode="auto">
          <a:xfrm>
            <a:off x="323528" y="476672"/>
            <a:ext cx="4392488" cy="431800"/>
          </a:xfrm>
          <a:prstGeom prst="rect">
            <a:avLst/>
          </a:prstGeom>
          <a:noFill/>
          <a:ln w="9525">
            <a:noFill/>
            <a:miter lim="800000"/>
            <a:headEnd/>
            <a:tailEnd/>
          </a:ln>
        </p:spPr>
        <p:txBody>
          <a:bodyPr/>
          <a:lstStyle/>
          <a:p>
            <a:pPr algn="ctr">
              <a:spcBef>
                <a:spcPct val="20000"/>
              </a:spcBef>
            </a:pPr>
            <a:r>
              <a:rPr lang="es-ES" b="1" dirty="0" smtClean="0">
                <a:solidFill>
                  <a:prstClr val="black"/>
                </a:solidFill>
                <a:latin typeface="Calibri" pitchFamily="34" charset="0"/>
              </a:rPr>
              <a:t>Equilibrio de los cuerpos flotantes.</a:t>
            </a:r>
            <a:endParaRPr lang="es-ES" b="1" dirty="0">
              <a:solidFill>
                <a:prstClr val="black"/>
              </a:solidFill>
              <a:latin typeface="Calibri" pitchFamily="34" charset="0"/>
            </a:endParaRPr>
          </a:p>
        </p:txBody>
      </p:sp>
      <p:grpSp>
        <p:nvGrpSpPr>
          <p:cNvPr id="10" name="9 Grupo"/>
          <p:cNvGrpSpPr/>
          <p:nvPr/>
        </p:nvGrpSpPr>
        <p:grpSpPr>
          <a:xfrm>
            <a:off x="395536" y="900009"/>
            <a:ext cx="8331200" cy="584775"/>
            <a:chOff x="395536" y="548680"/>
            <a:chExt cx="8331200" cy="584775"/>
          </a:xfrm>
        </p:grpSpPr>
        <p:sp>
          <p:nvSpPr>
            <p:cNvPr id="66565" name="5 CuadroTexto"/>
            <p:cNvSpPr txBox="1">
              <a:spLocks noChangeArrowheads="1"/>
            </p:cNvSpPr>
            <p:nvPr/>
          </p:nvSpPr>
          <p:spPr bwMode="auto">
            <a:xfrm>
              <a:off x="395536" y="548680"/>
              <a:ext cx="8331200" cy="584775"/>
            </a:xfrm>
            <a:prstGeom prst="rect">
              <a:avLst/>
            </a:prstGeom>
            <a:noFill/>
            <a:ln w="9525">
              <a:noFill/>
              <a:miter lim="800000"/>
              <a:headEnd/>
              <a:tailEnd/>
            </a:ln>
          </p:spPr>
          <p:txBody>
            <a:bodyPr>
              <a:spAutoFit/>
            </a:bodyPr>
            <a:lstStyle/>
            <a:p>
              <a:r>
                <a:rPr lang="es-ES" sz="1600" dirty="0" smtClean="0">
                  <a:solidFill>
                    <a:prstClr val="black"/>
                  </a:solidFill>
                  <a:latin typeface="Calibri" pitchFamily="34" charset="0"/>
                </a:rPr>
                <a:t>Cuando un cuerpo está en equilibrio entonces el Peso y el Empuje deben ser iguales P = E, siendo. </a:t>
              </a:r>
              <a:endParaRPr lang="es-ES" sz="1600" dirty="0">
                <a:solidFill>
                  <a:prstClr val="black"/>
                </a:solidFill>
                <a:latin typeface="Calibri" pitchFamily="34" charset="0"/>
              </a:endParaRPr>
            </a:p>
            <a:p>
              <a:r>
                <a:rPr lang="es-ES" sz="1600" dirty="0">
                  <a:solidFill>
                    <a:prstClr val="black"/>
                  </a:solidFill>
                  <a:latin typeface="Calibri" pitchFamily="34" charset="0"/>
                </a:rPr>
                <a:t>		</a:t>
              </a:r>
              <a:r>
                <a:rPr lang="es-ES" sz="1600" dirty="0" smtClean="0">
                  <a:solidFill>
                    <a:prstClr val="black"/>
                  </a:solidFill>
                  <a:latin typeface="Calibri" pitchFamily="34" charset="0"/>
                </a:rPr>
                <a:t>se ha de cumplir que:</a:t>
              </a:r>
              <a:r>
                <a:rPr lang="es-ES" sz="1600" dirty="0">
                  <a:solidFill>
                    <a:prstClr val="black"/>
                  </a:solidFill>
                  <a:latin typeface="Calibri" pitchFamily="34" charset="0"/>
                </a:rPr>
                <a:t>		</a:t>
              </a:r>
            </a:p>
          </p:txBody>
        </p:sp>
        <p:pic>
          <p:nvPicPr>
            <p:cNvPr id="91141" name="Picture 5"/>
            <p:cNvPicPr>
              <a:picLocks noChangeAspect="1" noChangeArrowheads="1"/>
            </p:cNvPicPr>
            <p:nvPr/>
          </p:nvPicPr>
          <p:blipFill>
            <a:blip r:embed="rId7" cstate="print"/>
            <a:srcRect/>
            <a:stretch>
              <a:fillRect/>
            </a:stretch>
          </p:blipFill>
          <p:spPr bwMode="auto">
            <a:xfrm>
              <a:off x="539552" y="904855"/>
              <a:ext cx="590550" cy="228600"/>
            </a:xfrm>
            <a:prstGeom prst="rect">
              <a:avLst/>
            </a:prstGeom>
            <a:noFill/>
            <a:ln w="9525">
              <a:noFill/>
              <a:miter lim="800000"/>
              <a:headEnd/>
              <a:tailEnd/>
            </a:ln>
          </p:spPr>
        </p:pic>
        <p:pic>
          <p:nvPicPr>
            <p:cNvPr id="91142" name="Picture 6"/>
            <p:cNvPicPr>
              <a:picLocks noChangeAspect="1" noChangeArrowheads="1"/>
            </p:cNvPicPr>
            <p:nvPr/>
          </p:nvPicPr>
          <p:blipFill>
            <a:blip r:embed="rId8" cstate="print"/>
            <a:srcRect/>
            <a:stretch>
              <a:fillRect/>
            </a:stretch>
          </p:blipFill>
          <p:spPr bwMode="auto">
            <a:xfrm>
              <a:off x="1259632" y="904855"/>
              <a:ext cx="942975" cy="219075"/>
            </a:xfrm>
            <a:prstGeom prst="rect">
              <a:avLst/>
            </a:prstGeom>
            <a:noFill/>
            <a:ln w="9525">
              <a:noFill/>
              <a:miter lim="800000"/>
              <a:headEnd/>
              <a:tailEnd/>
            </a:ln>
          </p:spPr>
        </p:pic>
      </p:grpSp>
      <p:pic>
        <p:nvPicPr>
          <p:cNvPr id="91143" name="Picture 7"/>
          <p:cNvPicPr>
            <a:picLocks noChangeAspect="1" noChangeArrowheads="1"/>
          </p:cNvPicPr>
          <p:nvPr/>
        </p:nvPicPr>
        <p:blipFill>
          <a:blip r:embed="rId9" cstate="print"/>
          <a:srcRect/>
          <a:stretch>
            <a:fillRect/>
          </a:stretch>
        </p:blipFill>
        <p:spPr bwMode="auto">
          <a:xfrm>
            <a:off x="467544" y="1916832"/>
            <a:ext cx="7704856" cy="637785"/>
          </a:xfrm>
          <a:prstGeom prst="rect">
            <a:avLst/>
          </a:prstGeom>
          <a:noFill/>
          <a:ln w="9525">
            <a:noFill/>
            <a:miter lim="800000"/>
            <a:headEnd/>
            <a:tailEnd/>
          </a:ln>
        </p:spPr>
      </p:pic>
      <p:pic>
        <p:nvPicPr>
          <p:cNvPr id="91144" name="Picture 8"/>
          <p:cNvPicPr>
            <a:picLocks noChangeAspect="1" noChangeArrowheads="1"/>
          </p:cNvPicPr>
          <p:nvPr/>
        </p:nvPicPr>
        <p:blipFill>
          <a:blip r:embed="rId10" cstate="print"/>
          <a:srcRect/>
          <a:stretch>
            <a:fillRect/>
          </a:stretch>
        </p:blipFill>
        <p:spPr bwMode="auto">
          <a:xfrm>
            <a:off x="179512" y="2492896"/>
            <a:ext cx="8695086" cy="567308"/>
          </a:xfrm>
          <a:prstGeom prst="rect">
            <a:avLst/>
          </a:prstGeom>
          <a:noFill/>
          <a:ln w="9525">
            <a:noFill/>
            <a:miter lim="800000"/>
            <a:headEnd/>
            <a:tailEnd/>
          </a:ln>
        </p:spPr>
      </p:pic>
      <p:pic>
        <p:nvPicPr>
          <p:cNvPr id="91145" name="Picture 9"/>
          <p:cNvPicPr>
            <a:picLocks noChangeAspect="1" noChangeArrowheads="1"/>
          </p:cNvPicPr>
          <p:nvPr/>
        </p:nvPicPr>
        <p:blipFill>
          <a:blip r:embed="rId11" cstate="print"/>
          <a:srcRect/>
          <a:stretch>
            <a:fillRect/>
          </a:stretch>
        </p:blipFill>
        <p:spPr bwMode="auto">
          <a:xfrm>
            <a:off x="3563888" y="3356992"/>
            <a:ext cx="2321818" cy="1423596"/>
          </a:xfrm>
          <a:prstGeom prst="rect">
            <a:avLst/>
          </a:prstGeom>
          <a:noFill/>
          <a:ln w="9525">
            <a:noFill/>
            <a:miter lim="800000"/>
            <a:headEnd/>
            <a:tailEnd/>
          </a:ln>
        </p:spPr>
      </p:pic>
      <p:pic>
        <p:nvPicPr>
          <p:cNvPr id="91146" name="Picture 10"/>
          <p:cNvPicPr>
            <a:picLocks noChangeAspect="1" noChangeArrowheads="1"/>
          </p:cNvPicPr>
          <p:nvPr/>
        </p:nvPicPr>
        <p:blipFill>
          <a:blip r:embed="rId12" cstate="print"/>
          <a:srcRect/>
          <a:stretch>
            <a:fillRect/>
          </a:stretch>
        </p:blipFill>
        <p:spPr bwMode="auto">
          <a:xfrm>
            <a:off x="467544" y="4725144"/>
            <a:ext cx="7715250" cy="1895475"/>
          </a:xfrm>
          <a:prstGeom prst="rect">
            <a:avLst/>
          </a:prstGeom>
          <a:noFill/>
          <a:ln w="9525">
            <a:noFill/>
            <a:miter lim="800000"/>
            <a:headEnd/>
            <a:tailEnd/>
          </a:ln>
        </p:spPr>
      </p:pic>
      <p:pic>
        <p:nvPicPr>
          <p:cNvPr id="2" name="Picture 4"/>
          <p:cNvPicPr>
            <a:picLocks noChangeAspect="1" noChangeArrowheads="1"/>
          </p:cNvPicPr>
          <p:nvPr/>
        </p:nvPicPr>
        <p:blipFill>
          <a:blip r:embed="rId13" cstate="print"/>
          <a:srcRect/>
          <a:stretch>
            <a:fillRect/>
          </a:stretch>
        </p:blipFill>
        <p:spPr bwMode="auto">
          <a:xfrm>
            <a:off x="3419872" y="1484784"/>
            <a:ext cx="1209675" cy="323850"/>
          </a:xfrm>
          <a:prstGeom prst="rect">
            <a:avLst/>
          </a:prstGeom>
          <a:noFill/>
          <a:ln w="9525">
            <a:noFill/>
            <a:miter lim="800000"/>
            <a:headEnd/>
            <a:tailEnd/>
          </a:ln>
        </p:spPr>
      </p:pic>
      <p:sp>
        <p:nvSpPr>
          <p:cNvPr id="16" name="15 Marcador de número de diapositiva"/>
          <p:cNvSpPr>
            <a:spLocks noGrp="1"/>
          </p:cNvSpPr>
          <p:nvPr>
            <p:ph type="sldNum" sz="quarter" idx="12"/>
          </p:nvPr>
        </p:nvSpPr>
        <p:spPr/>
        <p:txBody>
          <a:bodyPr/>
          <a:lstStyle/>
          <a:p>
            <a:pPr>
              <a:defRPr/>
            </a:pPr>
            <a:fld id="{8C5B98BF-A16B-41F7-93AD-6565B65105D1}" type="slidenum">
              <a:rPr lang="es-ES" smtClean="0"/>
              <a:pPr>
                <a:defRPr/>
              </a:pPr>
              <a:t>24</a:t>
            </a:fld>
            <a:endParaRPr lang="es-ES"/>
          </a:p>
        </p:txBody>
      </p:sp>
      <p:sp>
        <p:nvSpPr>
          <p:cNvPr id="19"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20" name="19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21" name="20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5" name="5 CuadroTexto"/>
          <p:cNvSpPr txBox="1">
            <a:spLocks noChangeArrowheads="1"/>
          </p:cNvSpPr>
          <p:nvPr/>
        </p:nvSpPr>
        <p:spPr bwMode="auto">
          <a:xfrm>
            <a:off x="899592" y="980728"/>
            <a:ext cx="7056784" cy="584775"/>
          </a:xfrm>
          <a:prstGeom prst="rect">
            <a:avLst/>
          </a:prstGeom>
          <a:noFill/>
          <a:ln w="9525">
            <a:noFill/>
            <a:miter lim="800000"/>
            <a:headEnd/>
            <a:tailEnd/>
          </a:ln>
        </p:spPr>
        <p:txBody>
          <a:bodyPr wrap="square">
            <a:spAutoFit/>
          </a:bodyPr>
          <a:lstStyle/>
          <a:p>
            <a:r>
              <a:rPr lang="es-ES" sz="1600" b="1" dirty="0" smtClean="0">
                <a:solidFill>
                  <a:prstClr val="black"/>
                </a:solidFill>
                <a:latin typeface="Calibri" pitchFamily="34" charset="0"/>
              </a:rPr>
              <a:t>DETERMINACIÓN  DE DENSIDADES DE LÍQUIDOS: AÉRÓMETROS Y DENSÍMETROS. </a:t>
            </a:r>
            <a:endParaRPr lang="es-ES" sz="1600" b="1" dirty="0">
              <a:solidFill>
                <a:prstClr val="black"/>
              </a:solidFill>
              <a:latin typeface="Calibri" pitchFamily="34" charset="0"/>
            </a:endParaRPr>
          </a:p>
          <a:p>
            <a:r>
              <a:rPr lang="es-ES" sz="1600" b="1" dirty="0">
                <a:solidFill>
                  <a:prstClr val="black"/>
                </a:solidFill>
                <a:latin typeface="Calibri" pitchFamily="34" charset="0"/>
              </a:rPr>
              <a:t>				</a:t>
            </a:r>
          </a:p>
        </p:txBody>
      </p:sp>
      <p:grpSp>
        <p:nvGrpSpPr>
          <p:cNvPr id="9" name="8 Grupo"/>
          <p:cNvGrpSpPr/>
          <p:nvPr/>
        </p:nvGrpSpPr>
        <p:grpSpPr>
          <a:xfrm>
            <a:off x="955873" y="1628775"/>
            <a:ext cx="7648575" cy="1800225"/>
            <a:chOff x="683568" y="1052736"/>
            <a:chExt cx="7648575" cy="1800225"/>
          </a:xfrm>
        </p:grpSpPr>
        <p:graphicFrame>
          <p:nvGraphicFramePr>
            <p:cNvPr id="66562" name="Object 2"/>
            <p:cNvGraphicFramePr>
              <a:graphicFrameLocks noChangeAspect="1"/>
            </p:cNvGraphicFramePr>
            <p:nvPr/>
          </p:nvGraphicFramePr>
          <p:xfrm>
            <a:off x="3995738" y="1989138"/>
            <a:ext cx="200025" cy="200025"/>
          </p:xfrm>
          <a:graphic>
            <a:graphicData uri="http://schemas.openxmlformats.org/presentationml/2006/ole">
              <mc:AlternateContent xmlns:mc="http://schemas.openxmlformats.org/markup-compatibility/2006">
                <mc:Choice xmlns:v="urn:schemas-microsoft-com:vml" Requires="v">
                  <p:oleObj spid="_x0000_s93290" name="Ecuación" r:id="rId3" imgW="75969" imgH="75969" progId="Equation.3">
                    <p:embed/>
                  </p:oleObj>
                </mc:Choice>
                <mc:Fallback>
                  <p:oleObj name="Ecuación" r:id="rId3" imgW="75969" imgH="75969" progId="Equation.3">
                    <p:embed/>
                    <p:pic>
                      <p:nvPicPr>
                        <p:cNvPr id="0" name="Picture 24"/>
                        <p:cNvPicPr>
                          <a:picLocks noChangeAspect="1" noChangeArrowheads="1"/>
                        </p:cNvPicPr>
                        <p:nvPr/>
                      </p:nvPicPr>
                      <p:blipFill>
                        <a:blip r:embed="rId4">
                          <a:lum bright="100000" contrast="100000"/>
                          <a:extLst>
                            <a:ext uri="{28A0092B-C50C-407E-A947-70E740481C1C}">
                              <a14:useLocalDpi xmlns:a14="http://schemas.microsoft.com/office/drawing/2010/main" val="0"/>
                            </a:ext>
                          </a:extLst>
                        </a:blip>
                        <a:srcRect/>
                        <a:stretch>
                          <a:fillRect/>
                        </a:stretch>
                      </p:blipFill>
                      <p:spPr bwMode="auto">
                        <a:xfrm>
                          <a:off x="3995738" y="1989138"/>
                          <a:ext cx="2000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graphicFrame>
          <p:nvGraphicFramePr>
            <p:cNvPr id="66563" name="Object 3"/>
            <p:cNvGraphicFramePr>
              <a:graphicFrameLocks noChangeAspect="1"/>
            </p:cNvGraphicFramePr>
            <p:nvPr/>
          </p:nvGraphicFramePr>
          <p:xfrm>
            <a:off x="4087813" y="2047875"/>
            <a:ext cx="320675" cy="609600"/>
          </p:xfrm>
          <a:graphic>
            <a:graphicData uri="http://schemas.openxmlformats.org/presentationml/2006/ole">
              <mc:AlternateContent xmlns:mc="http://schemas.openxmlformats.org/markup-compatibility/2006">
                <mc:Choice xmlns:v="urn:schemas-microsoft-com:vml" Requires="v">
                  <p:oleObj spid="_x0000_s93291" name="Ecuación" r:id="rId5" imgW="139579" imgH="266469" progId="Equation.3">
                    <p:embed/>
                  </p:oleObj>
                </mc:Choice>
                <mc:Fallback>
                  <p:oleObj name="Ecuación" r:id="rId5" imgW="139579" imgH="266469" progId="Equation.3">
                    <p:embed/>
                    <p:pic>
                      <p:nvPicPr>
                        <p:cNvPr id="0" name="Picture 25"/>
                        <p:cNvPicPr>
                          <a:picLocks noChangeAspect="1" noChangeArrowheads="1"/>
                        </p:cNvPicPr>
                        <p:nvPr/>
                      </p:nvPicPr>
                      <p:blipFill>
                        <a:blip r:embed="rId6">
                          <a:lum bright="100000" contrast="100000"/>
                          <a:extLst>
                            <a:ext uri="{28A0092B-C50C-407E-A947-70E740481C1C}">
                              <a14:useLocalDpi xmlns:a14="http://schemas.microsoft.com/office/drawing/2010/main" val="0"/>
                            </a:ext>
                          </a:extLst>
                        </a:blip>
                        <a:srcRect/>
                        <a:stretch>
                          <a:fillRect/>
                        </a:stretch>
                      </p:blipFill>
                      <p:spPr bwMode="auto">
                        <a:xfrm>
                          <a:off x="4087813" y="2047875"/>
                          <a:ext cx="3206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pic>
          <p:nvPicPr>
            <p:cNvPr id="93188" name="Picture 4"/>
            <p:cNvPicPr>
              <a:picLocks noChangeAspect="1" noChangeArrowheads="1"/>
            </p:cNvPicPr>
            <p:nvPr/>
          </p:nvPicPr>
          <p:blipFill>
            <a:blip r:embed="rId7" cstate="print"/>
            <a:srcRect/>
            <a:stretch>
              <a:fillRect/>
            </a:stretch>
          </p:blipFill>
          <p:spPr bwMode="auto">
            <a:xfrm>
              <a:off x="683568" y="1052736"/>
              <a:ext cx="7648575" cy="1800225"/>
            </a:xfrm>
            <a:prstGeom prst="rect">
              <a:avLst/>
            </a:prstGeom>
            <a:noFill/>
            <a:ln w="9525">
              <a:noFill/>
              <a:miter lim="800000"/>
              <a:headEnd/>
              <a:tailEnd/>
            </a:ln>
          </p:spPr>
        </p:pic>
        <p:sp>
          <p:nvSpPr>
            <p:cNvPr id="8" name="7 CuadroTexto"/>
            <p:cNvSpPr txBox="1"/>
            <p:nvPr/>
          </p:nvSpPr>
          <p:spPr>
            <a:xfrm>
              <a:off x="6516216" y="1844824"/>
              <a:ext cx="1584176" cy="369332"/>
            </a:xfrm>
            <a:prstGeom prst="rect">
              <a:avLst/>
            </a:prstGeom>
            <a:solidFill>
              <a:schemeClr val="bg1"/>
            </a:solidFill>
          </p:spPr>
          <p:txBody>
            <a:bodyPr wrap="square" rtlCol="0">
              <a:spAutoFit/>
            </a:bodyPr>
            <a:lstStyle/>
            <a:p>
              <a:endParaRPr lang="es-ES" dirty="0"/>
            </a:p>
          </p:txBody>
        </p:sp>
      </p:grpSp>
      <p:sp>
        <p:nvSpPr>
          <p:cNvPr id="12" name="11 Marcador de número de diapositiva"/>
          <p:cNvSpPr>
            <a:spLocks noGrp="1"/>
          </p:cNvSpPr>
          <p:nvPr>
            <p:ph type="sldNum" sz="quarter" idx="12"/>
          </p:nvPr>
        </p:nvSpPr>
        <p:spPr/>
        <p:txBody>
          <a:bodyPr/>
          <a:lstStyle/>
          <a:p>
            <a:pPr>
              <a:defRPr/>
            </a:pPr>
            <a:fld id="{8C5B98BF-A16B-41F7-93AD-6565B65105D1}" type="slidenum">
              <a:rPr lang="es-ES" smtClean="0"/>
              <a:pPr>
                <a:defRPr/>
              </a:pPr>
              <a:t>25</a:t>
            </a:fld>
            <a:endParaRPr lang="es-ES"/>
          </a:p>
        </p:txBody>
      </p:sp>
      <p:sp>
        <p:nvSpPr>
          <p:cNvPr id="15" name="Text Box 4"/>
          <p:cNvSpPr txBox="1">
            <a:spLocks noChangeArrowheads="1"/>
          </p:cNvSpPr>
          <p:nvPr/>
        </p:nvSpPr>
        <p:spPr bwMode="auto">
          <a:xfrm>
            <a:off x="3059832" y="0"/>
            <a:ext cx="3240360" cy="369332"/>
          </a:xfrm>
          <a:prstGeom prst="rect">
            <a:avLst/>
          </a:prstGeom>
          <a:noFill/>
          <a:ln w="9525">
            <a:noFill/>
            <a:miter lim="800000"/>
            <a:headEnd/>
            <a:tailEnd/>
          </a:ln>
        </p:spPr>
        <p:txBody>
          <a:bodyPr wrap="square">
            <a:spAutoFit/>
          </a:bodyPr>
          <a:lstStyle/>
          <a:p>
            <a:pPr algn="ctr">
              <a:spcBef>
                <a:spcPct val="50000"/>
              </a:spcBef>
            </a:pPr>
            <a:r>
              <a:rPr lang="es-ES" b="1" dirty="0" smtClean="0">
                <a:latin typeface="Calibri" pitchFamily="34" charset="0"/>
              </a:rPr>
              <a:t>TEMA 9 ESTÁTICA DE FLUIDOS</a:t>
            </a:r>
            <a:endParaRPr lang="es-ES" b="1" dirty="0">
              <a:latin typeface="Calibri" pitchFamily="34" charset="0"/>
            </a:endParaRPr>
          </a:p>
        </p:txBody>
      </p:sp>
      <p:sp>
        <p:nvSpPr>
          <p:cNvPr id="16" name="15 Rectángulo"/>
          <p:cNvSpPr/>
          <p:nvPr/>
        </p:nvSpPr>
        <p:spPr>
          <a:xfrm>
            <a:off x="3635896" y="260648"/>
            <a:ext cx="1469954" cy="338554"/>
          </a:xfrm>
          <a:prstGeom prst="rect">
            <a:avLst/>
          </a:prstGeom>
        </p:spPr>
        <p:txBody>
          <a:bodyPr wrap="none">
            <a:spAutoFit/>
          </a:bodyPr>
          <a:lstStyle/>
          <a:p>
            <a:pPr marL="342900" indent="-342900"/>
            <a:r>
              <a:rPr lang="es-ES" sz="1600" b="1" dirty="0" smtClean="0">
                <a:latin typeface="Calibri" pitchFamily="34" charset="0"/>
              </a:rPr>
              <a:t>2. Hidrostática.</a:t>
            </a:r>
          </a:p>
        </p:txBody>
      </p:sp>
      <p:sp>
        <p:nvSpPr>
          <p:cNvPr id="17" name="16 CuadroTexto"/>
          <p:cNvSpPr txBox="1"/>
          <p:nvPr/>
        </p:nvSpPr>
        <p:spPr>
          <a:xfrm>
            <a:off x="0" y="6488668"/>
            <a:ext cx="759695" cy="276999"/>
          </a:xfrm>
          <a:prstGeom prst="rect">
            <a:avLst/>
          </a:prstGeom>
          <a:noFill/>
        </p:spPr>
        <p:txBody>
          <a:bodyPr wrap="none" rtlCol="0">
            <a:spAutoFit/>
          </a:bodyPr>
          <a:lstStyle/>
          <a:p>
            <a:r>
              <a:rPr lang="es-ES" sz="1200" dirty="0" smtClean="0"/>
              <a:t>FISICA I</a:t>
            </a:r>
            <a:endParaRPr lang="es-ES" sz="1200" dirty="0"/>
          </a:p>
        </p:txBody>
      </p:sp>
      <p:pic>
        <p:nvPicPr>
          <p:cNvPr id="93247" name="Picture 63" descr="https://encrypted-tbn0.gstatic.com/images?q=tbn:ANd9GcQKYIIMipNr7JwdmbROkSAx2OBlkotwbPZ9sGlzgfEq6KXKC9C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21427" y="3439517"/>
            <a:ext cx="1905000" cy="24003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Viajes">
  <a:themeElements>
    <a:clrScheme name="Personalizado 1">
      <a:dk1>
        <a:sysClr val="windowText" lastClr="000000"/>
      </a:dk1>
      <a:lt1>
        <a:sysClr val="window" lastClr="FFFFFF"/>
      </a:lt1>
      <a:dk2>
        <a:srgbClr val="69676D"/>
      </a:dk2>
      <a:lt2>
        <a:srgbClr val="365BB0"/>
      </a:lt2>
      <a:accent1>
        <a:srgbClr val="CEB966"/>
      </a:accent1>
      <a:accent2>
        <a:srgbClr val="9CB084"/>
      </a:accent2>
      <a:accent3>
        <a:srgbClr val="6BB1C9"/>
      </a:accent3>
      <a:accent4>
        <a:srgbClr val="6585CF"/>
      </a:accent4>
      <a:accent5>
        <a:srgbClr val="365BB0"/>
      </a:accent5>
      <a:accent6>
        <a:srgbClr val="243C75"/>
      </a:accent6>
      <a:hlink>
        <a:srgbClr val="410082"/>
      </a:hlink>
      <a:folHlink>
        <a:srgbClr val="932968"/>
      </a:folHlink>
    </a:clrScheme>
    <a:fontScheme name="Viajes">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Viajes">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ersonalizado 1">
    <a:dk1>
      <a:sysClr val="windowText" lastClr="000000"/>
    </a:dk1>
    <a:lt1>
      <a:sysClr val="window" lastClr="FFFFFF"/>
    </a:lt1>
    <a:dk2>
      <a:srgbClr val="69676D"/>
    </a:dk2>
    <a:lt2>
      <a:srgbClr val="365BB0"/>
    </a:lt2>
    <a:accent1>
      <a:srgbClr val="CEB966"/>
    </a:accent1>
    <a:accent2>
      <a:srgbClr val="9CB084"/>
    </a:accent2>
    <a:accent3>
      <a:srgbClr val="6BB1C9"/>
    </a:accent3>
    <a:accent4>
      <a:srgbClr val="6585CF"/>
    </a:accent4>
    <a:accent5>
      <a:srgbClr val="365BB0"/>
    </a:accent5>
    <a:accent6>
      <a:srgbClr val="243C75"/>
    </a:accent6>
    <a:hlink>
      <a:srgbClr val="410082"/>
    </a:hlink>
    <a:folHlink>
      <a:srgbClr val="932968"/>
    </a:folHlink>
  </a:clrScheme>
</a:themeOverride>
</file>

<file path=docProps/app.xml><?xml version="1.0" encoding="utf-8"?>
<Properties xmlns="http://schemas.openxmlformats.org/officeDocument/2006/extended-properties" xmlns:vt="http://schemas.openxmlformats.org/officeDocument/2006/docPropsVTypes">
  <TotalTime>2505</TotalTime>
  <Words>1838</Words>
  <Application>Microsoft Office PowerPoint</Application>
  <PresentationFormat>Presentación en pantalla (4:3)</PresentationFormat>
  <Paragraphs>267</Paragraphs>
  <Slides>25</Slides>
  <Notes>7</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25</vt:i4>
      </vt:variant>
    </vt:vector>
  </HeadingPairs>
  <TitlesOfParts>
    <vt:vector size="27" baseType="lpstr">
      <vt:lpstr>Viajes</vt:lpstr>
      <vt:lpstr>Ecuación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1 VECTORES</dc:title>
  <dc:creator>Angel</dc:creator>
  <cp:lastModifiedBy>Alvaro</cp:lastModifiedBy>
  <cp:revision>225</cp:revision>
  <dcterms:created xsi:type="dcterms:W3CDTF">2013-04-26T10:35:47Z</dcterms:created>
  <dcterms:modified xsi:type="dcterms:W3CDTF">2015-12-16T12:42:08Z</dcterms:modified>
</cp:coreProperties>
</file>